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2.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5.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9" r:id="rId3"/>
    <p:sldMasterId id="2147484185" r:id="rId4"/>
    <p:sldMasterId id="2147484293" r:id="rId5"/>
    <p:sldMasterId id="2147484708" r:id="rId6"/>
    <p:sldMasterId id="2147484819" r:id="rId7"/>
    <p:sldMasterId id="2147484838" r:id="rId8"/>
    <p:sldMasterId id="2147484858" r:id="rId9"/>
    <p:sldMasterId id="2147484870" r:id="rId10"/>
    <p:sldMasterId id="2147484876" r:id="rId11"/>
  </p:sldMasterIdLst>
  <p:notesMasterIdLst>
    <p:notesMasterId r:id="rId49"/>
  </p:notesMasterIdLst>
  <p:sldIdLst>
    <p:sldId id="452" r:id="rId12"/>
    <p:sldId id="446" r:id="rId13"/>
    <p:sldId id="447" r:id="rId14"/>
    <p:sldId id="448" r:id="rId15"/>
    <p:sldId id="455" r:id="rId16"/>
    <p:sldId id="1763" r:id="rId17"/>
    <p:sldId id="450" r:id="rId18"/>
    <p:sldId id="451" r:id="rId19"/>
    <p:sldId id="544" r:id="rId20"/>
    <p:sldId id="400" r:id="rId21"/>
    <p:sldId id="1757" r:id="rId22"/>
    <p:sldId id="1758" r:id="rId23"/>
    <p:sldId id="308" r:id="rId24"/>
    <p:sldId id="305" r:id="rId25"/>
    <p:sldId id="309" r:id="rId26"/>
    <p:sldId id="416" r:id="rId27"/>
    <p:sldId id="317" r:id="rId28"/>
    <p:sldId id="310" r:id="rId29"/>
    <p:sldId id="311" r:id="rId30"/>
    <p:sldId id="312" r:id="rId31"/>
    <p:sldId id="863" r:id="rId32"/>
    <p:sldId id="864" r:id="rId33"/>
    <p:sldId id="1756" r:id="rId34"/>
    <p:sldId id="405" r:id="rId35"/>
    <p:sldId id="388" r:id="rId36"/>
    <p:sldId id="1764" r:id="rId37"/>
    <p:sldId id="1760" r:id="rId38"/>
    <p:sldId id="351" r:id="rId39"/>
    <p:sldId id="1762" r:id="rId40"/>
    <p:sldId id="401" r:id="rId41"/>
    <p:sldId id="426" r:id="rId42"/>
    <p:sldId id="1765" r:id="rId43"/>
    <p:sldId id="545" r:id="rId44"/>
    <p:sldId id="1761" r:id="rId45"/>
    <p:sldId id="539" r:id="rId46"/>
    <p:sldId id="468" r:id="rId47"/>
    <p:sldId id="362" r:id="rId48"/>
  </p:sldIdLst>
  <p:sldSz cx="12192000" cy="6858000"/>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7C053CB-8F45-4F99-97D7-80E75AB37302}">
          <p14:sldIdLst>
            <p14:sldId id="452"/>
            <p14:sldId id="446"/>
            <p14:sldId id="447"/>
            <p14:sldId id="448"/>
            <p14:sldId id="455"/>
            <p14:sldId id="1763"/>
            <p14:sldId id="450"/>
            <p14:sldId id="451"/>
            <p14:sldId id="544"/>
          </p14:sldIdLst>
        </p14:section>
        <p14:section name="Content" id="{05D7F356-001B-4A1E-8890-CC1BA52D328F}">
          <p14:sldIdLst>
            <p14:sldId id="400"/>
            <p14:sldId id="1757"/>
            <p14:sldId id="1758"/>
            <p14:sldId id="308"/>
            <p14:sldId id="305"/>
            <p14:sldId id="309"/>
            <p14:sldId id="416"/>
            <p14:sldId id="317"/>
            <p14:sldId id="310"/>
            <p14:sldId id="311"/>
            <p14:sldId id="312"/>
            <p14:sldId id="863"/>
            <p14:sldId id="864"/>
            <p14:sldId id="1756"/>
            <p14:sldId id="405"/>
            <p14:sldId id="388"/>
            <p14:sldId id="1764"/>
            <p14:sldId id="1760"/>
            <p14:sldId id="351"/>
          </p14:sldIdLst>
        </p14:section>
        <p14:section name="Comparing Technlogies" id="{8315B435-04D3-4B9D-AB97-06FC6493B15E}">
          <p14:sldIdLst>
            <p14:sldId id="1762"/>
            <p14:sldId id="401"/>
            <p14:sldId id="426"/>
            <p14:sldId id="1765"/>
            <p14:sldId id="545"/>
            <p14:sldId id="1761"/>
            <p14:sldId id="539"/>
            <p14:sldId id="468"/>
            <p14:sldId id="3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53535"/>
    <a:srgbClr val="505050"/>
    <a:srgbClr val="0078D7"/>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commentAuthors" Target="commentAuthors.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9.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heme" Target="theme/theme1.xml"/><Relationship Id="rId5" Type="http://schemas.openxmlformats.org/officeDocument/2006/relationships/slideMaster" Target="slideMasters/slideMaster3.xml"/><Relationship Id="rId10" Type="http://schemas.openxmlformats.org/officeDocument/2006/relationships/slideMaster" Target="slideMasters/slideMaster8.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viewProps" Target="viewProp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6.xml"/><Relationship Id="rId51" Type="http://schemas.openxmlformats.org/officeDocument/2006/relationships/presProps" Target="presProps.xml"/><Relationship Id="rId3" Type="http://schemas.openxmlformats.org/officeDocument/2006/relationships/slideMaster" Target="slideMasters/slideMaster1.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C27F75-DF97-42A6-A64E-EC529C394C21}"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B5A67FF7-BD48-4322-8E5E-F4BDBAED9011}">
      <dgm:prSet custT="1"/>
      <dgm:spPr>
        <a:solidFill>
          <a:schemeClr val="accent4">
            <a:lumMod val="40000"/>
            <a:lumOff val="60000"/>
            <a:alpha val="90000"/>
          </a:schemeClr>
        </a:solidFill>
      </dgm:spPr>
      <dgm:t>
        <a:bodyPr/>
        <a:lstStyle/>
        <a:p>
          <a:pPr rtl="0"/>
          <a:r>
            <a:rPr lang="en-US" sz="1700">
              <a:latin typeface="Segoe UI Light" panose="020B0502040204020203" pitchFamily="34" charset="0"/>
              <a:cs typeface="Segoe UI Light" panose="020B0502040204020203" pitchFamily="34" charset="0"/>
            </a:rPr>
            <a:t>Uses many separate CPUs running in parallel to execute a single program</a:t>
          </a:r>
        </a:p>
      </dgm:t>
    </dgm:pt>
    <dgm:pt modelId="{7B92A037-0EF8-4D89-AB68-F742702EE3D2}" type="parTrans" cxnId="{372243C7-0EFE-4EC3-9C7A-CCC2FE4F1958}">
      <dgm:prSet/>
      <dgm:spPr/>
      <dgm:t>
        <a:bodyPr/>
        <a:lstStyle/>
        <a:p>
          <a:endParaRPr lang="en-US"/>
        </a:p>
      </dgm:t>
    </dgm:pt>
    <dgm:pt modelId="{EE47E0F0-72D6-4FBC-B589-206B30313425}" type="sibTrans" cxnId="{372243C7-0EFE-4EC3-9C7A-CCC2FE4F1958}">
      <dgm:prSet/>
      <dgm:spPr/>
      <dgm:t>
        <a:bodyPr/>
        <a:lstStyle/>
        <a:p>
          <a:endParaRPr lang="en-US"/>
        </a:p>
      </dgm:t>
    </dgm:pt>
    <dgm:pt modelId="{2E204D74-4F2A-4602-815F-E58E31AFDFE6}">
      <dgm:prSet custT="1"/>
      <dgm:spPr>
        <a:solidFill>
          <a:schemeClr val="accent4">
            <a:lumMod val="40000"/>
            <a:lumOff val="60000"/>
            <a:alpha val="90000"/>
          </a:schemeClr>
        </a:solidFill>
      </dgm:spPr>
      <dgm:t>
        <a:bodyPr/>
        <a:lstStyle/>
        <a:p>
          <a:pPr rtl="0"/>
          <a:r>
            <a:rPr lang="en-US" sz="1700">
              <a:latin typeface="Segoe UI Light" panose="020B0502040204020203" pitchFamily="34" charset="0"/>
              <a:cs typeface="Segoe UI Light" panose="020B0502040204020203" pitchFamily="34" charset="0"/>
            </a:rPr>
            <a:t>Shared Nothing: Each CPU has its own memory and disk (scale-out)</a:t>
          </a:r>
        </a:p>
      </dgm:t>
    </dgm:pt>
    <dgm:pt modelId="{F05051EF-EB1E-42F0-848E-2C2870E3FFAE}" type="parTrans" cxnId="{60000B2F-6FFE-4FF6-AAE2-08DF4A1940AA}">
      <dgm:prSet/>
      <dgm:spPr/>
      <dgm:t>
        <a:bodyPr/>
        <a:lstStyle/>
        <a:p>
          <a:endParaRPr lang="en-US"/>
        </a:p>
      </dgm:t>
    </dgm:pt>
    <dgm:pt modelId="{5C39F33C-46A6-49E6-B29F-4334AB9A210A}" type="sibTrans" cxnId="{60000B2F-6FFE-4FF6-AAE2-08DF4A1940AA}">
      <dgm:prSet/>
      <dgm:spPr/>
      <dgm:t>
        <a:bodyPr/>
        <a:lstStyle/>
        <a:p>
          <a:endParaRPr lang="en-US"/>
        </a:p>
      </dgm:t>
    </dgm:pt>
    <dgm:pt modelId="{C8B6128B-6CA4-462A-8970-FC18B332C6BF}">
      <dgm:prSet custT="1"/>
      <dgm:spPr>
        <a:solidFill>
          <a:schemeClr val="accent4">
            <a:lumMod val="40000"/>
            <a:lumOff val="60000"/>
            <a:alpha val="90000"/>
          </a:schemeClr>
        </a:solidFill>
      </dgm:spPr>
      <dgm:t>
        <a:bodyPr/>
        <a:lstStyle/>
        <a:p>
          <a:pPr rtl="0"/>
          <a:r>
            <a:rPr lang="en-US" sz="1700">
              <a:latin typeface="Segoe UI Light" panose="020B0502040204020203" pitchFamily="34" charset="0"/>
              <a:cs typeface="Segoe UI Light" panose="020B0502040204020203" pitchFamily="34" charset="0"/>
            </a:rPr>
            <a:t>Segments communicate using high-speed network between nodes</a:t>
          </a:r>
        </a:p>
      </dgm:t>
    </dgm:pt>
    <dgm:pt modelId="{041F1C81-2550-44D4-B83D-1B56C0A6D9BD}" type="parTrans" cxnId="{CA579D70-84CB-4945-B2EB-A5CF3659A4B3}">
      <dgm:prSet/>
      <dgm:spPr/>
      <dgm:t>
        <a:bodyPr/>
        <a:lstStyle/>
        <a:p>
          <a:endParaRPr lang="en-US"/>
        </a:p>
      </dgm:t>
    </dgm:pt>
    <dgm:pt modelId="{ACDCE7B9-9E09-4EBA-BA77-70FC77015F71}" type="sibTrans" cxnId="{CA579D70-84CB-4945-B2EB-A5CF3659A4B3}">
      <dgm:prSet/>
      <dgm:spPr/>
      <dgm:t>
        <a:bodyPr/>
        <a:lstStyle/>
        <a:p>
          <a:endParaRPr lang="en-US"/>
        </a:p>
      </dgm:t>
    </dgm:pt>
    <dgm:pt modelId="{CF7D105B-10E2-4D09-A795-AD64670E6D96}">
      <dgm:prSet/>
      <dgm:spPr>
        <a:solidFill>
          <a:schemeClr val="accent4"/>
        </a:solidFill>
      </dgm:spPr>
      <dgm:t>
        <a:bodyPr/>
        <a:lstStyle/>
        <a:p>
          <a:pPr rtl="0"/>
          <a:r>
            <a:rPr lang="en-US">
              <a:latin typeface="Segoe UI Light" panose="020B0502040204020203" pitchFamily="34" charset="0"/>
              <a:cs typeface="Segoe UI Light" panose="020B0502040204020203" pitchFamily="34" charset="0"/>
            </a:rPr>
            <a:t>MPP - Massively Parallel Processing</a:t>
          </a:r>
        </a:p>
      </dgm:t>
    </dgm:pt>
    <dgm:pt modelId="{C30B868C-0275-4D1D-A294-20AA07F81650}" type="parTrans" cxnId="{F31F1BD5-0E6C-48B7-8B2D-7B816C2E5FF6}">
      <dgm:prSet/>
      <dgm:spPr/>
      <dgm:t>
        <a:bodyPr/>
        <a:lstStyle/>
        <a:p>
          <a:endParaRPr lang="en-US"/>
        </a:p>
      </dgm:t>
    </dgm:pt>
    <dgm:pt modelId="{FB3730F7-914A-45FB-ADBA-21E04B07D40F}" type="sibTrans" cxnId="{F31F1BD5-0E6C-48B7-8B2D-7B816C2E5FF6}">
      <dgm:prSet/>
      <dgm:spPr/>
      <dgm:t>
        <a:bodyPr/>
        <a:lstStyle/>
        <a:p>
          <a:endParaRPr lang="en-US"/>
        </a:p>
      </dgm:t>
    </dgm:pt>
    <dgm:pt modelId="{5F54079B-8A30-41BC-983F-08106AAC3E67}" type="pres">
      <dgm:prSet presAssocID="{5DC27F75-DF97-42A6-A64E-EC529C394C21}" presName="Name0" presStyleCnt="0">
        <dgm:presLayoutVars>
          <dgm:dir/>
          <dgm:animLvl val="lvl"/>
          <dgm:resizeHandles val="exact"/>
        </dgm:presLayoutVars>
      </dgm:prSet>
      <dgm:spPr/>
    </dgm:pt>
    <dgm:pt modelId="{6BA179C9-B05A-4C78-8A1C-6165ECF8D182}" type="pres">
      <dgm:prSet presAssocID="{CF7D105B-10E2-4D09-A795-AD64670E6D96}" presName="linNode" presStyleCnt="0"/>
      <dgm:spPr/>
    </dgm:pt>
    <dgm:pt modelId="{A0566C30-F713-4BEF-86B7-B07712737260}" type="pres">
      <dgm:prSet presAssocID="{CF7D105B-10E2-4D09-A795-AD64670E6D96}" presName="parentText" presStyleLbl="node1" presStyleIdx="0" presStyleCnt="1" custLinFactNeighborX="-2109">
        <dgm:presLayoutVars>
          <dgm:chMax val="1"/>
          <dgm:bulletEnabled val="1"/>
        </dgm:presLayoutVars>
      </dgm:prSet>
      <dgm:spPr/>
    </dgm:pt>
    <dgm:pt modelId="{BE0730D9-A83D-4AE4-9977-72153F4B713B}" type="pres">
      <dgm:prSet presAssocID="{CF7D105B-10E2-4D09-A795-AD64670E6D96}" presName="descendantText" presStyleLbl="alignAccFollowNode1" presStyleIdx="0" presStyleCnt="1">
        <dgm:presLayoutVars>
          <dgm:bulletEnabled val="1"/>
        </dgm:presLayoutVars>
      </dgm:prSet>
      <dgm:spPr/>
    </dgm:pt>
  </dgm:ptLst>
  <dgm:cxnLst>
    <dgm:cxn modelId="{9F62DC12-5496-40AB-BEFB-97B354653EE3}" type="presOf" srcId="{C8B6128B-6CA4-462A-8970-FC18B332C6BF}" destId="{BE0730D9-A83D-4AE4-9977-72153F4B713B}" srcOrd="0" destOrd="2" presId="urn:microsoft.com/office/officeart/2005/8/layout/vList5"/>
    <dgm:cxn modelId="{9C7E211C-92AF-4E2F-ACD9-36827F1C6A40}" type="presOf" srcId="{CF7D105B-10E2-4D09-A795-AD64670E6D96}" destId="{A0566C30-F713-4BEF-86B7-B07712737260}" srcOrd="0" destOrd="0" presId="urn:microsoft.com/office/officeart/2005/8/layout/vList5"/>
    <dgm:cxn modelId="{60000B2F-6FFE-4FF6-AAE2-08DF4A1940AA}" srcId="{CF7D105B-10E2-4D09-A795-AD64670E6D96}" destId="{2E204D74-4F2A-4602-815F-E58E31AFDFE6}" srcOrd="1" destOrd="0" parTransId="{F05051EF-EB1E-42F0-848E-2C2870E3FFAE}" sibTransId="{5C39F33C-46A6-49E6-B29F-4334AB9A210A}"/>
    <dgm:cxn modelId="{1C03F14E-90ED-4996-BC80-104098CA174A}" type="presOf" srcId="{B5A67FF7-BD48-4322-8E5E-F4BDBAED9011}" destId="{BE0730D9-A83D-4AE4-9977-72153F4B713B}" srcOrd="0" destOrd="0" presId="urn:microsoft.com/office/officeart/2005/8/layout/vList5"/>
    <dgm:cxn modelId="{CA579D70-84CB-4945-B2EB-A5CF3659A4B3}" srcId="{CF7D105B-10E2-4D09-A795-AD64670E6D96}" destId="{C8B6128B-6CA4-462A-8970-FC18B332C6BF}" srcOrd="2" destOrd="0" parTransId="{041F1C81-2550-44D4-B83D-1B56C0A6D9BD}" sibTransId="{ACDCE7B9-9E09-4EBA-BA77-70FC77015F71}"/>
    <dgm:cxn modelId="{4AFDFF72-F02E-47FE-BF15-702519D7DD85}" type="presOf" srcId="{5DC27F75-DF97-42A6-A64E-EC529C394C21}" destId="{5F54079B-8A30-41BC-983F-08106AAC3E67}" srcOrd="0" destOrd="0" presId="urn:microsoft.com/office/officeart/2005/8/layout/vList5"/>
    <dgm:cxn modelId="{E5F063AF-D412-407D-A136-F8412992932F}" type="presOf" srcId="{2E204D74-4F2A-4602-815F-E58E31AFDFE6}" destId="{BE0730D9-A83D-4AE4-9977-72153F4B713B}" srcOrd="0" destOrd="1" presId="urn:microsoft.com/office/officeart/2005/8/layout/vList5"/>
    <dgm:cxn modelId="{372243C7-0EFE-4EC3-9C7A-CCC2FE4F1958}" srcId="{CF7D105B-10E2-4D09-A795-AD64670E6D96}" destId="{B5A67FF7-BD48-4322-8E5E-F4BDBAED9011}" srcOrd="0" destOrd="0" parTransId="{7B92A037-0EF8-4D89-AB68-F742702EE3D2}" sibTransId="{EE47E0F0-72D6-4FBC-B589-206B30313425}"/>
    <dgm:cxn modelId="{F31F1BD5-0E6C-48B7-8B2D-7B816C2E5FF6}" srcId="{5DC27F75-DF97-42A6-A64E-EC529C394C21}" destId="{CF7D105B-10E2-4D09-A795-AD64670E6D96}" srcOrd="0" destOrd="0" parTransId="{C30B868C-0275-4D1D-A294-20AA07F81650}" sibTransId="{FB3730F7-914A-45FB-ADBA-21E04B07D40F}"/>
    <dgm:cxn modelId="{A200A1F6-7B12-45E4-A587-7036B0F6DB4C}" type="presParOf" srcId="{5F54079B-8A30-41BC-983F-08106AAC3E67}" destId="{6BA179C9-B05A-4C78-8A1C-6165ECF8D182}" srcOrd="0" destOrd="0" presId="urn:microsoft.com/office/officeart/2005/8/layout/vList5"/>
    <dgm:cxn modelId="{E29CF318-0448-4098-95CD-8DAA537097B6}" type="presParOf" srcId="{6BA179C9-B05A-4C78-8A1C-6165ECF8D182}" destId="{A0566C30-F713-4BEF-86B7-B07712737260}" srcOrd="0" destOrd="0" presId="urn:microsoft.com/office/officeart/2005/8/layout/vList5"/>
    <dgm:cxn modelId="{A3D07E29-FA1A-48DF-A352-B049C8741E79}" type="presParOf" srcId="{6BA179C9-B05A-4C78-8A1C-6165ECF8D182}" destId="{BE0730D9-A83D-4AE4-9977-72153F4B713B}"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C27F75-DF97-42A6-A64E-EC529C394C21}"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28588EA1-B046-4D1A-82DE-B0D198E11A04}">
      <dgm:prSet/>
      <dgm:spPr>
        <a:solidFill>
          <a:schemeClr val="accent3"/>
        </a:solidFill>
      </dgm:spPr>
      <dgm:t>
        <a:bodyPr/>
        <a:lstStyle/>
        <a:p>
          <a:pPr rtl="0"/>
          <a:r>
            <a:rPr lang="en-US">
              <a:latin typeface="Segoe UI Light" panose="020B0502040204020203" pitchFamily="34" charset="0"/>
              <a:cs typeface="Segoe UI Light" panose="020B0502040204020203" pitchFamily="34" charset="0"/>
            </a:rPr>
            <a:t>SMP - Symmetric Multiprocessing</a:t>
          </a:r>
        </a:p>
      </dgm:t>
    </dgm:pt>
    <dgm:pt modelId="{C9F5C7F2-731D-46AC-A39F-E1AB82073736}" type="parTrans" cxnId="{81DFFA76-54C5-44A7-AD62-EBE1E63BD2F1}">
      <dgm:prSet/>
      <dgm:spPr/>
      <dgm:t>
        <a:bodyPr/>
        <a:lstStyle/>
        <a:p>
          <a:endParaRPr lang="en-US"/>
        </a:p>
      </dgm:t>
    </dgm:pt>
    <dgm:pt modelId="{E4433364-7633-4FB1-AE65-B0A2DCEFE073}" type="sibTrans" cxnId="{81DFFA76-54C5-44A7-AD62-EBE1E63BD2F1}">
      <dgm:prSet/>
      <dgm:spPr/>
      <dgm:t>
        <a:bodyPr/>
        <a:lstStyle/>
        <a:p>
          <a:endParaRPr lang="en-US"/>
        </a:p>
      </dgm:t>
    </dgm:pt>
    <dgm:pt modelId="{BFC43EB5-BA50-4915-BB67-609B30E44F74}">
      <dgm:prSet/>
      <dgm:spPr>
        <a:solidFill>
          <a:schemeClr val="accent3">
            <a:lumMod val="40000"/>
            <a:lumOff val="60000"/>
            <a:alpha val="90000"/>
          </a:schemeClr>
        </a:solidFill>
      </dgm:spPr>
      <dgm:t>
        <a:bodyPr/>
        <a:lstStyle/>
        <a:p>
          <a:pPr rtl="0"/>
          <a:r>
            <a:rPr lang="en-US">
              <a:latin typeface="Segoe UI Light" panose="020B0502040204020203" pitchFamily="34" charset="0"/>
              <a:cs typeface="Segoe UI Light" panose="020B0502040204020203" pitchFamily="34" charset="0"/>
            </a:rPr>
            <a:t>Multiple CPUs used to complete individual processes simultaneously</a:t>
          </a:r>
        </a:p>
      </dgm:t>
    </dgm:pt>
    <dgm:pt modelId="{8CDB3934-5F5F-40E5-9DD5-E1C047B7DD13}" type="parTrans" cxnId="{B05060CE-B7E8-464C-9D4B-6C9D69EA05DF}">
      <dgm:prSet/>
      <dgm:spPr/>
      <dgm:t>
        <a:bodyPr/>
        <a:lstStyle/>
        <a:p>
          <a:endParaRPr lang="en-US"/>
        </a:p>
      </dgm:t>
    </dgm:pt>
    <dgm:pt modelId="{E74CA575-A24F-4505-88C4-773B3DD3950D}" type="sibTrans" cxnId="{B05060CE-B7E8-464C-9D4B-6C9D69EA05DF}">
      <dgm:prSet/>
      <dgm:spPr/>
      <dgm:t>
        <a:bodyPr/>
        <a:lstStyle/>
        <a:p>
          <a:endParaRPr lang="en-US"/>
        </a:p>
      </dgm:t>
    </dgm:pt>
    <dgm:pt modelId="{AB2601D5-8F65-4825-8E7E-11B8B6245803}">
      <dgm:prSet/>
      <dgm:spPr>
        <a:solidFill>
          <a:schemeClr val="accent3">
            <a:lumMod val="40000"/>
            <a:lumOff val="60000"/>
            <a:alpha val="90000"/>
          </a:schemeClr>
        </a:solidFill>
      </dgm:spPr>
      <dgm:t>
        <a:bodyPr/>
        <a:lstStyle/>
        <a:p>
          <a:pPr rtl="0"/>
          <a:r>
            <a:rPr lang="en-US">
              <a:latin typeface="Segoe UI Light" panose="020B0502040204020203" pitchFamily="34" charset="0"/>
              <a:cs typeface="Segoe UI Light" panose="020B0502040204020203" pitchFamily="34" charset="0"/>
            </a:rPr>
            <a:t>All CPUs share the same memory, disks, and network controllers (scale-up)</a:t>
          </a:r>
        </a:p>
      </dgm:t>
    </dgm:pt>
    <dgm:pt modelId="{80A2CAFF-2683-4C13-87C6-67FAEFEAE401}" type="parTrans" cxnId="{7D900052-7BD5-495F-B2FB-C53F75B63050}">
      <dgm:prSet/>
      <dgm:spPr/>
      <dgm:t>
        <a:bodyPr/>
        <a:lstStyle/>
        <a:p>
          <a:endParaRPr lang="en-US"/>
        </a:p>
      </dgm:t>
    </dgm:pt>
    <dgm:pt modelId="{F4E40CF3-EA47-4648-9D67-D4212669C769}" type="sibTrans" cxnId="{7D900052-7BD5-495F-B2FB-C53F75B63050}">
      <dgm:prSet/>
      <dgm:spPr/>
      <dgm:t>
        <a:bodyPr/>
        <a:lstStyle/>
        <a:p>
          <a:endParaRPr lang="en-US"/>
        </a:p>
      </dgm:t>
    </dgm:pt>
    <dgm:pt modelId="{1235542F-F1DA-4BB0-9F5F-A7EC4AD5ACDA}">
      <dgm:prSet/>
      <dgm:spPr>
        <a:solidFill>
          <a:schemeClr val="accent3">
            <a:lumMod val="40000"/>
            <a:lumOff val="60000"/>
            <a:alpha val="90000"/>
          </a:schemeClr>
        </a:solidFill>
      </dgm:spPr>
      <dgm:t>
        <a:bodyPr/>
        <a:lstStyle/>
        <a:p>
          <a:pPr rtl="0"/>
          <a:r>
            <a:rPr lang="en-US">
              <a:latin typeface="Segoe UI Light" panose="020B0502040204020203" pitchFamily="34" charset="0"/>
              <a:cs typeface="Segoe UI Light" panose="020B0502040204020203" pitchFamily="34" charset="0"/>
            </a:rPr>
            <a:t>All SQL Server implementations up until now have been SMP</a:t>
          </a:r>
        </a:p>
      </dgm:t>
    </dgm:pt>
    <dgm:pt modelId="{17740E70-0FA9-4A71-A572-A702BCAFB614}" type="parTrans" cxnId="{C4161B27-8568-49EE-A8B6-E310FEFB87DE}">
      <dgm:prSet/>
      <dgm:spPr/>
      <dgm:t>
        <a:bodyPr/>
        <a:lstStyle/>
        <a:p>
          <a:endParaRPr lang="en-US"/>
        </a:p>
      </dgm:t>
    </dgm:pt>
    <dgm:pt modelId="{C24230A4-F678-4508-8130-1DEC3630D5DC}" type="sibTrans" cxnId="{C4161B27-8568-49EE-A8B6-E310FEFB87DE}">
      <dgm:prSet/>
      <dgm:spPr/>
      <dgm:t>
        <a:bodyPr/>
        <a:lstStyle/>
        <a:p>
          <a:endParaRPr lang="en-US"/>
        </a:p>
      </dgm:t>
    </dgm:pt>
    <dgm:pt modelId="{C7AA9BAD-41EA-4C75-9F75-8E8BD0493D67}">
      <dgm:prSet/>
      <dgm:spPr>
        <a:solidFill>
          <a:schemeClr val="accent3">
            <a:lumMod val="40000"/>
            <a:lumOff val="60000"/>
            <a:alpha val="90000"/>
          </a:schemeClr>
        </a:solidFill>
      </dgm:spPr>
      <dgm:t>
        <a:bodyPr/>
        <a:lstStyle/>
        <a:p>
          <a:pPr rtl="0"/>
          <a:r>
            <a:rPr lang="en-US">
              <a:latin typeface="Segoe UI Light" panose="020B0502040204020203" pitchFamily="34" charset="0"/>
              <a:cs typeface="Segoe UI Light" panose="020B0502040204020203" pitchFamily="34" charset="0"/>
            </a:rPr>
            <a:t>Mostly, the solution is housed on a shared SAN</a:t>
          </a:r>
        </a:p>
      </dgm:t>
    </dgm:pt>
    <dgm:pt modelId="{1CD1190F-777E-4CDB-B9C4-39F50529EA56}" type="parTrans" cxnId="{C804EB4B-2546-474F-A575-432987225B7E}">
      <dgm:prSet/>
      <dgm:spPr/>
      <dgm:t>
        <a:bodyPr/>
        <a:lstStyle/>
        <a:p>
          <a:endParaRPr lang="en-US"/>
        </a:p>
      </dgm:t>
    </dgm:pt>
    <dgm:pt modelId="{167261C3-BA93-4C9E-926E-AAFF45E43203}" type="sibTrans" cxnId="{C804EB4B-2546-474F-A575-432987225B7E}">
      <dgm:prSet/>
      <dgm:spPr/>
      <dgm:t>
        <a:bodyPr/>
        <a:lstStyle/>
        <a:p>
          <a:endParaRPr lang="en-US"/>
        </a:p>
      </dgm:t>
    </dgm:pt>
    <dgm:pt modelId="{5F54079B-8A30-41BC-983F-08106AAC3E67}" type="pres">
      <dgm:prSet presAssocID="{5DC27F75-DF97-42A6-A64E-EC529C394C21}" presName="Name0" presStyleCnt="0">
        <dgm:presLayoutVars>
          <dgm:dir/>
          <dgm:animLvl val="lvl"/>
          <dgm:resizeHandles val="exact"/>
        </dgm:presLayoutVars>
      </dgm:prSet>
      <dgm:spPr/>
    </dgm:pt>
    <dgm:pt modelId="{DF33447A-3B0D-42FA-B5AB-0AE8EC69D51E}" type="pres">
      <dgm:prSet presAssocID="{28588EA1-B046-4D1A-82DE-B0D198E11A04}" presName="linNode" presStyleCnt="0"/>
      <dgm:spPr/>
    </dgm:pt>
    <dgm:pt modelId="{99640927-F21E-43E7-BCC2-D23EB37DC492}" type="pres">
      <dgm:prSet presAssocID="{28588EA1-B046-4D1A-82DE-B0D198E11A04}" presName="parentText" presStyleLbl="node1" presStyleIdx="0" presStyleCnt="1">
        <dgm:presLayoutVars>
          <dgm:chMax val="1"/>
          <dgm:bulletEnabled val="1"/>
        </dgm:presLayoutVars>
      </dgm:prSet>
      <dgm:spPr/>
    </dgm:pt>
    <dgm:pt modelId="{A2AA2814-D199-43F1-A24A-6AFD95EDF572}" type="pres">
      <dgm:prSet presAssocID="{28588EA1-B046-4D1A-82DE-B0D198E11A04}" presName="descendantText" presStyleLbl="alignAccFollowNode1" presStyleIdx="0" presStyleCnt="1">
        <dgm:presLayoutVars>
          <dgm:bulletEnabled val="1"/>
        </dgm:presLayoutVars>
      </dgm:prSet>
      <dgm:spPr/>
    </dgm:pt>
  </dgm:ptLst>
  <dgm:cxnLst>
    <dgm:cxn modelId="{C4161B27-8568-49EE-A8B6-E310FEFB87DE}" srcId="{28588EA1-B046-4D1A-82DE-B0D198E11A04}" destId="{1235542F-F1DA-4BB0-9F5F-A7EC4AD5ACDA}" srcOrd="2" destOrd="0" parTransId="{17740E70-0FA9-4A71-A572-A702BCAFB614}" sibTransId="{C24230A4-F678-4508-8130-1DEC3630D5DC}"/>
    <dgm:cxn modelId="{9C7EF62C-F062-47F4-9067-26DE13526377}" type="presOf" srcId="{1235542F-F1DA-4BB0-9F5F-A7EC4AD5ACDA}" destId="{A2AA2814-D199-43F1-A24A-6AFD95EDF572}" srcOrd="0" destOrd="2" presId="urn:microsoft.com/office/officeart/2005/8/layout/vList5"/>
    <dgm:cxn modelId="{9C1F0F32-3CAC-4242-9AA4-D65E43F95623}" type="presOf" srcId="{BFC43EB5-BA50-4915-BB67-609B30E44F74}" destId="{A2AA2814-D199-43F1-A24A-6AFD95EDF572}" srcOrd="0" destOrd="0" presId="urn:microsoft.com/office/officeart/2005/8/layout/vList5"/>
    <dgm:cxn modelId="{CC90FA35-47FC-49A7-9EBD-551D2329E952}" type="presOf" srcId="{5DC27F75-DF97-42A6-A64E-EC529C394C21}" destId="{5F54079B-8A30-41BC-983F-08106AAC3E67}" srcOrd="0" destOrd="0" presId="urn:microsoft.com/office/officeart/2005/8/layout/vList5"/>
    <dgm:cxn modelId="{03D14E3A-A7CD-4A90-AB88-336BD43B385A}" type="presOf" srcId="{28588EA1-B046-4D1A-82DE-B0D198E11A04}" destId="{99640927-F21E-43E7-BCC2-D23EB37DC492}" srcOrd="0" destOrd="0" presId="urn:microsoft.com/office/officeart/2005/8/layout/vList5"/>
    <dgm:cxn modelId="{C804EB4B-2546-474F-A575-432987225B7E}" srcId="{28588EA1-B046-4D1A-82DE-B0D198E11A04}" destId="{C7AA9BAD-41EA-4C75-9F75-8E8BD0493D67}" srcOrd="3" destOrd="0" parTransId="{1CD1190F-777E-4CDB-B9C4-39F50529EA56}" sibTransId="{167261C3-BA93-4C9E-926E-AAFF45E43203}"/>
    <dgm:cxn modelId="{7D900052-7BD5-495F-B2FB-C53F75B63050}" srcId="{28588EA1-B046-4D1A-82DE-B0D198E11A04}" destId="{AB2601D5-8F65-4825-8E7E-11B8B6245803}" srcOrd="1" destOrd="0" parTransId="{80A2CAFF-2683-4C13-87C6-67FAEFEAE401}" sibTransId="{F4E40CF3-EA47-4648-9D67-D4212669C769}"/>
    <dgm:cxn modelId="{81DFFA76-54C5-44A7-AD62-EBE1E63BD2F1}" srcId="{5DC27F75-DF97-42A6-A64E-EC529C394C21}" destId="{28588EA1-B046-4D1A-82DE-B0D198E11A04}" srcOrd="0" destOrd="0" parTransId="{C9F5C7F2-731D-46AC-A39F-E1AB82073736}" sibTransId="{E4433364-7633-4FB1-AE65-B0A2DCEFE073}"/>
    <dgm:cxn modelId="{4AAA078C-9D9F-44F1-8E90-AD1FC720C8CF}" type="presOf" srcId="{AB2601D5-8F65-4825-8E7E-11B8B6245803}" destId="{A2AA2814-D199-43F1-A24A-6AFD95EDF572}" srcOrd="0" destOrd="1" presId="urn:microsoft.com/office/officeart/2005/8/layout/vList5"/>
    <dgm:cxn modelId="{B05060CE-B7E8-464C-9D4B-6C9D69EA05DF}" srcId="{28588EA1-B046-4D1A-82DE-B0D198E11A04}" destId="{BFC43EB5-BA50-4915-BB67-609B30E44F74}" srcOrd="0" destOrd="0" parTransId="{8CDB3934-5F5F-40E5-9DD5-E1C047B7DD13}" sibTransId="{E74CA575-A24F-4505-88C4-773B3DD3950D}"/>
    <dgm:cxn modelId="{9A62CAF6-D35B-4883-A097-AA34E806505F}" type="presOf" srcId="{C7AA9BAD-41EA-4C75-9F75-8E8BD0493D67}" destId="{A2AA2814-D199-43F1-A24A-6AFD95EDF572}" srcOrd="0" destOrd="3" presId="urn:microsoft.com/office/officeart/2005/8/layout/vList5"/>
    <dgm:cxn modelId="{D68B73E9-E9EB-4747-A6E8-3D8F53C8C18C}" type="presParOf" srcId="{5F54079B-8A30-41BC-983F-08106AAC3E67}" destId="{DF33447A-3B0D-42FA-B5AB-0AE8EC69D51E}" srcOrd="0" destOrd="0" presId="urn:microsoft.com/office/officeart/2005/8/layout/vList5"/>
    <dgm:cxn modelId="{073434AB-3890-4C23-B12B-12A5B7CCB673}" type="presParOf" srcId="{DF33447A-3B0D-42FA-B5AB-0AE8EC69D51E}" destId="{99640927-F21E-43E7-BCC2-D23EB37DC492}" srcOrd="0" destOrd="0" presId="urn:microsoft.com/office/officeart/2005/8/layout/vList5"/>
    <dgm:cxn modelId="{0A4D83A5-7230-4C74-B950-03939CBE5925}" type="presParOf" srcId="{DF33447A-3B0D-42FA-B5AB-0AE8EC69D51E}" destId="{A2AA2814-D199-43F1-A24A-6AFD95EDF572}"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730D9-A83D-4AE4-9977-72153F4B713B}">
      <dsp:nvSpPr>
        <dsp:cNvPr id="0" name=""/>
        <dsp:cNvSpPr/>
      </dsp:nvSpPr>
      <dsp:spPr>
        <a:xfrm rot="5400000">
          <a:off x="7004367" y="-2651283"/>
          <a:ext cx="1654809" cy="7371079"/>
        </a:xfrm>
        <a:prstGeom prst="round2SameRect">
          <a:avLst/>
        </a:prstGeom>
        <a:solidFill>
          <a:schemeClr val="accent4">
            <a:lumMod val="40000"/>
            <a:lumOff val="60000"/>
            <a:alpha val="9000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Uses many separate CPUs running in parallel to execute a single program</a:t>
          </a:r>
        </a:p>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Shared Nothing: Each CPU has its own memory and disk (scale-out)</a:t>
          </a:r>
        </a:p>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Segments communicate using high-speed network between nodes</a:t>
          </a:r>
        </a:p>
      </dsp:txBody>
      <dsp:txXfrm rot="-5400000">
        <a:off x="4146233" y="287632"/>
        <a:ext cx="7290298" cy="1493247"/>
      </dsp:txXfrm>
    </dsp:sp>
    <dsp:sp modelId="{A0566C30-F713-4BEF-86B7-B07712737260}">
      <dsp:nvSpPr>
        <dsp:cNvPr id="0" name=""/>
        <dsp:cNvSpPr/>
      </dsp:nvSpPr>
      <dsp:spPr>
        <a:xfrm>
          <a:off x="0" y="0"/>
          <a:ext cx="4146232" cy="2068512"/>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rtl="0">
            <a:lnSpc>
              <a:spcPct val="90000"/>
            </a:lnSpc>
            <a:spcBef>
              <a:spcPct val="0"/>
            </a:spcBef>
            <a:spcAft>
              <a:spcPct val="35000"/>
            </a:spcAft>
            <a:buNone/>
          </a:pPr>
          <a:r>
            <a:rPr lang="en-US" sz="3700" kern="1200">
              <a:latin typeface="Segoe UI Light" panose="020B0502040204020203" pitchFamily="34" charset="0"/>
              <a:cs typeface="Segoe UI Light" panose="020B0502040204020203" pitchFamily="34" charset="0"/>
            </a:rPr>
            <a:t>MPP - Massively Parallel Processing</a:t>
          </a:r>
        </a:p>
      </dsp:txBody>
      <dsp:txXfrm>
        <a:off x="100976" y="100976"/>
        <a:ext cx="3944280" cy="1866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A2814-D199-43F1-A24A-6AFD95EDF572}">
      <dsp:nvSpPr>
        <dsp:cNvPr id="0" name=""/>
        <dsp:cNvSpPr/>
      </dsp:nvSpPr>
      <dsp:spPr>
        <a:xfrm rot="5400000">
          <a:off x="6962523" y="-2641662"/>
          <a:ext cx="1628968" cy="7319536"/>
        </a:xfrm>
        <a:prstGeom prst="round2SameRect">
          <a:avLst/>
        </a:prstGeom>
        <a:solidFill>
          <a:schemeClr val="accent3">
            <a:lumMod val="40000"/>
            <a:lumOff val="60000"/>
            <a:alpha val="9000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Multiple CPUs used to complete individual processes simultaneously</a:t>
          </a:r>
        </a:p>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All CPUs share the same memory, disks, and network controllers (scale-up)</a:t>
          </a:r>
        </a:p>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All SQL Server implementations up until now have been SMP</a:t>
          </a:r>
        </a:p>
        <a:p>
          <a:pPr marL="171450" lvl="1" indent="-171450" algn="l" defTabSz="755650" rtl="0">
            <a:lnSpc>
              <a:spcPct val="90000"/>
            </a:lnSpc>
            <a:spcBef>
              <a:spcPct val="0"/>
            </a:spcBef>
            <a:spcAft>
              <a:spcPct val="15000"/>
            </a:spcAft>
            <a:buChar char="•"/>
          </a:pPr>
          <a:r>
            <a:rPr lang="en-US" sz="1700" kern="1200">
              <a:latin typeface="Segoe UI Light" panose="020B0502040204020203" pitchFamily="34" charset="0"/>
              <a:cs typeface="Segoe UI Light" panose="020B0502040204020203" pitchFamily="34" charset="0"/>
            </a:rPr>
            <a:t>Mostly, the solution is housed on a shared SAN</a:t>
          </a:r>
        </a:p>
      </dsp:txBody>
      <dsp:txXfrm rot="-5400000">
        <a:off x="4117239" y="283142"/>
        <a:ext cx="7240016" cy="1469928"/>
      </dsp:txXfrm>
    </dsp:sp>
    <dsp:sp modelId="{99640927-F21E-43E7-BCC2-D23EB37DC492}">
      <dsp:nvSpPr>
        <dsp:cNvPr id="0" name=""/>
        <dsp:cNvSpPr/>
      </dsp:nvSpPr>
      <dsp:spPr>
        <a:xfrm>
          <a:off x="0" y="0"/>
          <a:ext cx="4117239" cy="2036211"/>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rtl="0">
            <a:lnSpc>
              <a:spcPct val="90000"/>
            </a:lnSpc>
            <a:spcBef>
              <a:spcPct val="0"/>
            </a:spcBef>
            <a:spcAft>
              <a:spcPct val="35000"/>
            </a:spcAft>
            <a:buNone/>
          </a:pPr>
          <a:r>
            <a:rPr lang="en-US" sz="3900" kern="1200">
              <a:latin typeface="Segoe UI Light" panose="020B0502040204020203" pitchFamily="34" charset="0"/>
              <a:cs typeface="Segoe UI Light" panose="020B0502040204020203" pitchFamily="34" charset="0"/>
            </a:rPr>
            <a:t>SMP - Symmetric Multiprocessing</a:t>
          </a:r>
        </a:p>
      </dsp:txBody>
      <dsp:txXfrm>
        <a:off x="99400" y="99400"/>
        <a:ext cx="3918439" cy="183741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3A108-0A57-49B7-99E9-E381755AA0CD}" type="datetimeFigureOut">
              <a:rPr lang="en-US" smtClean="0"/>
              <a:t>4/4/2019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33C8-27DA-4405-B9F6-B8ED03A6B0F6}" type="slidenum">
              <a:rPr lang="en-US" smtClean="0"/>
              <a:t>‹#›</a:t>
            </a:fld>
            <a:endParaRPr lang="en-US"/>
          </a:p>
        </p:txBody>
      </p:sp>
    </p:spTree>
    <p:extLst>
      <p:ext uri="{BB962C8B-B14F-4D97-AF65-F5344CB8AC3E}">
        <p14:creationId xmlns:p14="http://schemas.microsoft.com/office/powerpoint/2010/main" val="9616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74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a:solidFill>
                <a:schemeClr val="tx1"/>
              </a:solidFill>
              <a:effectLst/>
              <a:latin typeface="+mn-lt"/>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5904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3551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1661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7250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455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9810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9FABF0-CAF1-498D-A618-5D7F328BF6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013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 4:49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9461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79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5419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71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54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805156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616574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the Parallel Data Warehouse Appliance</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A7A176-252F-4705-937F-8C8FD222F64D}"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633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603">
              <a:spcAft>
                <a:spcPts val="343"/>
              </a:spcAf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3BD3E1-0927-45B7-A48A-B2BA9CD0FAEF}"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5067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2233C8-27DA-4405-B9F6-B8ED03A6B0F6}" type="slidenum">
              <a:rPr lang="en-US" smtClean="0"/>
              <a:t>25</a:t>
            </a:fld>
            <a:endParaRPr lang="en-US"/>
          </a:p>
        </p:txBody>
      </p:sp>
    </p:spTree>
    <p:extLst>
      <p:ext uri="{BB962C8B-B14F-4D97-AF65-F5344CB8AC3E}">
        <p14:creationId xmlns:p14="http://schemas.microsoft.com/office/powerpoint/2010/main" val="4078383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a:solidFill>
                <a:schemeClr val="tx1"/>
              </a:solidFill>
              <a:effectLst/>
              <a:latin typeface="+mn-lt"/>
              <a:ea typeface="MS PGothic" panose="020B0600070205080204" pitchFamily="34" charset="-128"/>
              <a:cs typeface="ＭＳ Ｐゴシック"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7778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DEE42C6D-4819-4BF2-A6ED-DBB6B89153C6}" type="datetime8">
              <a:rPr lang="en-US" smtClean="0"/>
              <a:t>4/4/2019 4:49 PM</a:t>
            </a:fld>
            <a:endParaRPr lang="en-US"/>
          </a:p>
        </p:txBody>
      </p:sp>
      <p:sp>
        <p:nvSpPr>
          <p:cNvPr id="9" name="Footer Placeholder 8"/>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28</a:t>
            </a:fld>
            <a:endParaRPr lang="en-US"/>
          </a:p>
        </p:txBody>
      </p:sp>
      <p:sp>
        <p:nvSpPr>
          <p:cNvPr id="11" name="Header Placeholder 10"/>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2858033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2233C8-27DA-4405-B9F6-B8ED03A6B0F6}" type="slidenum">
              <a:rPr lang="en-US" smtClean="0"/>
              <a:t>29</a:t>
            </a:fld>
            <a:endParaRPr lang="en-US"/>
          </a:p>
        </p:txBody>
      </p:sp>
    </p:spTree>
    <p:extLst>
      <p:ext uri="{BB962C8B-B14F-4D97-AF65-F5344CB8AC3E}">
        <p14:creationId xmlns:p14="http://schemas.microsoft.com/office/powerpoint/2010/main" val="3860927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529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59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mn-lt"/>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913A0-A640-4BF2-B194-8A93D9C784C2}"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8912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2233C8-27DA-4405-B9F6-B8ED03A6B0F6}" type="slidenum">
              <a:rPr lang="en-US" smtClean="0"/>
              <a:t>32</a:t>
            </a:fld>
            <a:endParaRPr lang="en-US"/>
          </a:p>
        </p:txBody>
      </p:sp>
    </p:spTree>
    <p:extLst>
      <p:ext uri="{BB962C8B-B14F-4D97-AF65-F5344CB8AC3E}">
        <p14:creationId xmlns:p14="http://schemas.microsoft.com/office/powerpoint/2010/main" val="209739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148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144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BDD02C-049B-44A4-9E6F-23C5A8DD50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09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5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30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089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936DC-7F80-483E-8071-2245A0173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412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104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BDD02C-049B-44A4-9E6F-23C5A8DD5066}" type="slidenum">
              <a:rPr lang="en-US" smtClean="0"/>
              <a:t>9</a:t>
            </a:fld>
            <a:endParaRPr lang="en-US"/>
          </a:p>
        </p:txBody>
      </p:sp>
    </p:spTree>
    <p:extLst>
      <p:ext uri="{BB962C8B-B14F-4D97-AF65-F5344CB8AC3E}">
        <p14:creationId xmlns:p14="http://schemas.microsoft.com/office/powerpoint/2010/main" val="393336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7.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7.emf"/><Relationship Id="rId4" Type="http://schemas.openxmlformats.org/officeDocument/2006/relationships/oleObject" Target="../embeddings/oleObject2.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7.emf"/><Relationship Id="rId4" Type="http://schemas.openxmlformats.org/officeDocument/2006/relationships/oleObject" Target="../embeddings/oleObject3.bin"/></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8.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7551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38033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marL="0" marR="0" lvl="0" indent="0" algn="r" defTabSz="913505" rtl="0" eaLnBrk="1" fontAlgn="base" latinLnBrk="0" hangingPunct="1">
              <a:lnSpc>
                <a:spcPct val="100000"/>
              </a:lnSpc>
              <a:spcBef>
                <a:spcPct val="0"/>
              </a:spcBef>
              <a:spcAft>
                <a:spcPct val="0"/>
              </a:spcAft>
              <a:buClrTx/>
              <a:buSzTx/>
              <a:buFontTx/>
              <a:buNone/>
              <a:tabLst/>
              <a:defRPr/>
            </a:pPr>
            <a:fld id="{56442AAA-6A77-5942-BCC4-0CCA4B0626F8}"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00162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3" name="Rectangle 2"/>
          <p:cNvSpPr/>
          <p:nvPr userDrawn="1"/>
        </p:nvSpPr>
        <p:spPr>
          <a:xfrm>
            <a:off x="0" y="0"/>
            <a:ext cx="608076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Agenda</a:t>
            </a:r>
          </a:p>
        </p:txBody>
      </p:sp>
      <p:grpSp>
        <p:nvGrpSpPr>
          <p:cNvPr id="4" name="Group 4"/>
          <p:cNvGrpSpPr>
            <a:grpSpLocks noChangeAspect="1"/>
          </p:cNvGrpSpPr>
          <p:nvPr userDrawn="1"/>
        </p:nvGrpSpPr>
        <p:grpSpPr bwMode="auto">
          <a:xfrm>
            <a:off x="7350126" y="2232025"/>
            <a:ext cx="3697288" cy="4660900"/>
            <a:chOff x="4630" y="1406"/>
            <a:chExt cx="2329" cy="2936"/>
          </a:xfrm>
        </p:grpSpPr>
        <p:sp>
          <p:nvSpPr>
            <p:cNvPr id="5" name="AutoShape 3"/>
            <p:cNvSpPr>
              <a:spLocks noChangeAspect="1" noChangeArrowheads="1" noTextEdit="1"/>
            </p:cNvSpPr>
            <p:nvPr userDrawn="1"/>
          </p:nvSpPr>
          <p:spPr bwMode="auto">
            <a:xfrm>
              <a:off x="4630" y="1406"/>
              <a:ext cx="2326"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Freeform 5"/>
            <p:cNvSpPr>
              <a:spLocks/>
            </p:cNvSpPr>
            <p:nvPr userDrawn="1"/>
          </p:nvSpPr>
          <p:spPr bwMode="auto">
            <a:xfrm>
              <a:off x="5514" y="1798"/>
              <a:ext cx="466" cy="96"/>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Rectangle 6"/>
            <p:cNvSpPr>
              <a:spLocks noChangeArrowheads="1"/>
            </p:cNvSpPr>
            <p:nvPr userDrawn="1"/>
          </p:nvSpPr>
          <p:spPr bwMode="auto">
            <a:xfrm>
              <a:off x="5492" y="3076"/>
              <a:ext cx="510" cy="1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Rectangle 7"/>
            <p:cNvSpPr>
              <a:spLocks noChangeArrowheads="1"/>
            </p:cNvSpPr>
            <p:nvPr userDrawn="1"/>
          </p:nvSpPr>
          <p:spPr bwMode="auto">
            <a:xfrm>
              <a:off x="5492" y="3076"/>
              <a:ext cx="130"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8"/>
            <p:cNvSpPr>
              <a:spLocks/>
            </p:cNvSpPr>
            <p:nvPr userDrawn="1"/>
          </p:nvSpPr>
          <p:spPr bwMode="auto">
            <a:xfrm>
              <a:off x="531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Rectangle 9"/>
            <p:cNvSpPr>
              <a:spLocks noChangeArrowheads="1"/>
            </p:cNvSpPr>
            <p:nvPr userDrawn="1"/>
          </p:nvSpPr>
          <p:spPr bwMode="auto">
            <a:xfrm>
              <a:off x="5871" y="3076"/>
              <a:ext cx="131"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0"/>
            <p:cNvSpPr>
              <a:spLocks/>
            </p:cNvSpPr>
            <p:nvPr userDrawn="1"/>
          </p:nvSpPr>
          <p:spPr bwMode="auto">
            <a:xfrm>
              <a:off x="569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1"/>
            <p:cNvSpPr>
              <a:spLocks/>
            </p:cNvSpPr>
            <p:nvPr userDrawn="1"/>
          </p:nvSpPr>
          <p:spPr bwMode="auto">
            <a:xfrm>
              <a:off x="5303" y="2158"/>
              <a:ext cx="887" cy="918"/>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2"/>
            <p:cNvSpPr>
              <a:spLocks/>
            </p:cNvSpPr>
            <p:nvPr userDrawn="1"/>
          </p:nvSpPr>
          <p:spPr bwMode="auto">
            <a:xfrm>
              <a:off x="5150" y="2506"/>
              <a:ext cx="316" cy="47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Rectangle 13"/>
            <p:cNvSpPr>
              <a:spLocks noChangeArrowheads="1"/>
            </p:cNvSpPr>
            <p:nvPr userDrawn="1"/>
          </p:nvSpPr>
          <p:spPr bwMode="auto">
            <a:xfrm>
              <a:off x="6028" y="2506"/>
              <a:ext cx="137" cy="81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4"/>
            <p:cNvSpPr>
              <a:spLocks/>
            </p:cNvSpPr>
            <p:nvPr userDrawn="1"/>
          </p:nvSpPr>
          <p:spPr bwMode="auto">
            <a:xfrm>
              <a:off x="6028" y="3185"/>
              <a:ext cx="137" cy="274"/>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5"/>
            <p:cNvSpPr>
              <a:spLocks/>
            </p:cNvSpPr>
            <p:nvPr userDrawn="1"/>
          </p:nvSpPr>
          <p:spPr bwMode="auto">
            <a:xfrm>
              <a:off x="5013" y="2837"/>
              <a:ext cx="278" cy="141"/>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Rectangle 16"/>
            <p:cNvSpPr>
              <a:spLocks noChangeArrowheads="1"/>
            </p:cNvSpPr>
            <p:nvPr userDrawn="1"/>
          </p:nvSpPr>
          <p:spPr bwMode="auto">
            <a:xfrm>
              <a:off x="6028" y="3150"/>
              <a:ext cx="140" cy="7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Rectangle 17"/>
            <p:cNvSpPr>
              <a:spLocks noChangeArrowheads="1"/>
            </p:cNvSpPr>
            <p:nvPr userDrawn="1"/>
          </p:nvSpPr>
          <p:spPr bwMode="auto">
            <a:xfrm>
              <a:off x="4796" y="2774"/>
              <a:ext cx="609" cy="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8"/>
            <p:cNvSpPr>
              <a:spLocks/>
            </p:cNvSpPr>
            <p:nvPr userDrawn="1"/>
          </p:nvSpPr>
          <p:spPr bwMode="auto">
            <a:xfrm>
              <a:off x="4630" y="2467"/>
              <a:ext cx="635" cy="307"/>
            </a:xfrm>
            <a:custGeom>
              <a:avLst/>
              <a:gdLst>
                <a:gd name="T0" fmla="*/ 469 w 635"/>
                <a:gd name="T1" fmla="*/ 0 h 307"/>
                <a:gd name="T2" fmla="*/ 0 w 635"/>
                <a:gd name="T3" fmla="*/ 0 h 307"/>
                <a:gd name="T4" fmla="*/ 166 w 635"/>
                <a:gd name="T5" fmla="*/ 307 h 307"/>
                <a:gd name="T6" fmla="*/ 635 w 635"/>
                <a:gd name="T7" fmla="*/ 307 h 307"/>
                <a:gd name="T8" fmla="*/ 469 w 635"/>
                <a:gd name="T9" fmla="*/ 0 h 307"/>
              </a:gdLst>
              <a:ahLst/>
              <a:cxnLst>
                <a:cxn ang="0">
                  <a:pos x="T0" y="T1"/>
                </a:cxn>
                <a:cxn ang="0">
                  <a:pos x="T2" y="T3"/>
                </a:cxn>
                <a:cxn ang="0">
                  <a:pos x="T4" y="T5"/>
                </a:cxn>
                <a:cxn ang="0">
                  <a:pos x="T6" y="T7"/>
                </a:cxn>
                <a:cxn ang="0">
                  <a:pos x="T8" y="T9"/>
                </a:cxn>
              </a:cxnLst>
              <a:rect l="0" t="0" r="r" b="b"/>
              <a:pathLst>
                <a:path w="635" h="307">
                  <a:moveTo>
                    <a:pt x="469" y="0"/>
                  </a:moveTo>
                  <a:lnTo>
                    <a:pt x="0" y="0"/>
                  </a:lnTo>
                  <a:lnTo>
                    <a:pt x="166" y="307"/>
                  </a:lnTo>
                  <a:lnTo>
                    <a:pt x="635" y="307"/>
                  </a:lnTo>
                  <a:lnTo>
                    <a:pt x="4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9"/>
            <p:cNvSpPr>
              <a:spLocks noChangeArrowheads="1"/>
            </p:cNvSpPr>
            <p:nvPr userDrawn="1"/>
          </p:nvSpPr>
          <p:spPr bwMode="auto">
            <a:xfrm>
              <a:off x="5265" y="2774"/>
              <a:ext cx="140" cy="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0"/>
            <p:cNvSpPr>
              <a:spLocks/>
            </p:cNvSpPr>
            <p:nvPr userDrawn="1"/>
          </p:nvSpPr>
          <p:spPr bwMode="auto">
            <a:xfrm>
              <a:off x="5667" y="1970"/>
              <a:ext cx="160" cy="268"/>
            </a:xfrm>
            <a:custGeom>
              <a:avLst/>
              <a:gdLst>
                <a:gd name="T0" fmla="*/ 80 w 160"/>
                <a:gd name="T1" fmla="*/ 268 h 268"/>
                <a:gd name="T2" fmla="*/ 0 w 160"/>
                <a:gd name="T3" fmla="*/ 188 h 268"/>
                <a:gd name="T4" fmla="*/ 0 w 160"/>
                <a:gd name="T5" fmla="*/ 0 h 268"/>
                <a:gd name="T6" fmla="*/ 160 w 160"/>
                <a:gd name="T7" fmla="*/ 0 h 268"/>
                <a:gd name="T8" fmla="*/ 160 w 160"/>
                <a:gd name="T9" fmla="*/ 188 h 268"/>
                <a:gd name="T10" fmla="*/ 80 w 160"/>
                <a:gd name="T11" fmla="*/ 268 h 268"/>
              </a:gdLst>
              <a:ahLst/>
              <a:cxnLst>
                <a:cxn ang="0">
                  <a:pos x="T0" y="T1"/>
                </a:cxn>
                <a:cxn ang="0">
                  <a:pos x="T2" y="T3"/>
                </a:cxn>
                <a:cxn ang="0">
                  <a:pos x="T4" y="T5"/>
                </a:cxn>
                <a:cxn ang="0">
                  <a:pos x="T6" y="T7"/>
                </a:cxn>
                <a:cxn ang="0">
                  <a:pos x="T8" y="T9"/>
                </a:cxn>
                <a:cxn ang="0">
                  <a:pos x="T10" y="T11"/>
                </a:cxn>
              </a:cxnLst>
              <a:rect l="0" t="0" r="r" b="b"/>
              <a:pathLst>
                <a:path w="160" h="268">
                  <a:moveTo>
                    <a:pt x="80" y="268"/>
                  </a:moveTo>
                  <a:lnTo>
                    <a:pt x="0" y="188"/>
                  </a:lnTo>
                  <a:lnTo>
                    <a:pt x="0" y="0"/>
                  </a:lnTo>
                  <a:lnTo>
                    <a:pt x="160" y="0"/>
                  </a:lnTo>
                  <a:lnTo>
                    <a:pt x="160" y="188"/>
                  </a:lnTo>
                  <a:lnTo>
                    <a:pt x="80" y="26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1"/>
            <p:cNvSpPr>
              <a:spLocks/>
            </p:cNvSpPr>
            <p:nvPr userDrawn="1"/>
          </p:nvSpPr>
          <p:spPr bwMode="auto">
            <a:xfrm>
              <a:off x="5667" y="1970"/>
              <a:ext cx="160" cy="144"/>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2"/>
            <p:cNvSpPr>
              <a:spLocks/>
            </p:cNvSpPr>
            <p:nvPr userDrawn="1"/>
          </p:nvSpPr>
          <p:spPr bwMode="auto">
            <a:xfrm>
              <a:off x="5504" y="1671"/>
              <a:ext cx="485" cy="51"/>
            </a:xfrm>
            <a:custGeom>
              <a:avLst/>
              <a:gdLst>
                <a:gd name="T0" fmla="*/ 152 w 152"/>
                <a:gd name="T1" fmla="*/ 8 h 16"/>
                <a:gd name="T2" fmla="*/ 144 w 152"/>
                <a:gd name="T3" fmla="*/ 16 h 16"/>
                <a:gd name="T4" fmla="*/ 8 w 152"/>
                <a:gd name="T5" fmla="*/ 16 h 16"/>
                <a:gd name="T6" fmla="*/ 0 w 152"/>
                <a:gd name="T7" fmla="*/ 8 h 16"/>
                <a:gd name="T8" fmla="*/ 0 w 152"/>
                <a:gd name="T9" fmla="*/ 8 h 16"/>
                <a:gd name="T10" fmla="*/ 8 w 152"/>
                <a:gd name="T11" fmla="*/ 0 h 16"/>
                <a:gd name="T12" fmla="*/ 144 w 152"/>
                <a:gd name="T13" fmla="*/ 0 h 16"/>
                <a:gd name="T14" fmla="*/ 152 w 1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6">
                  <a:moveTo>
                    <a:pt x="152" y="8"/>
                  </a:moveTo>
                  <a:cubicBezTo>
                    <a:pt x="152" y="12"/>
                    <a:pt x="148" y="16"/>
                    <a:pt x="144" y="16"/>
                  </a:cubicBezTo>
                  <a:cubicBezTo>
                    <a:pt x="8" y="16"/>
                    <a:pt x="8" y="16"/>
                    <a:pt x="8" y="16"/>
                  </a:cubicBezTo>
                  <a:cubicBezTo>
                    <a:pt x="4" y="16"/>
                    <a:pt x="0" y="12"/>
                    <a:pt x="0" y="8"/>
                  </a:cubicBezTo>
                  <a:cubicBezTo>
                    <a:pt x="0" y="8"/>
                    <a:pt x="0" y="8"/>
                    <a:pt x="0" y="8"/>
                  </a:cubicBezTo>
                  <a:cubicBezTo>
                    <a:pt x="0" y="3"/>
                    <a:pt x="4" y="0"/>
                    <a:pt x="8" y="0"/>
                  </a:cubicBezTo>
                  <a:cubicBezTo>
                    <a:pt x="144" y="0"/>
                    <a:pt x="144" y="0"/>
                    <a:pt x="144" y="0"/>
                  </a:cubicBezTo>
                  <a:cubicBezTo>
                    <a:pt x="148" y="0"/>
                    <a:pt x="152" y="3"/>
                    <a:pt x="15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3"/>
            <p:cNvSpPr>
              <a:spLocks/>
            </p:cNvSpPr>
            <p:nvPr userDrawn="1"/>
          </p:nvSpPr>
          <p:spPr bwMode="auto">
            <a:xfrm>
              <a:off x="5555" y="1409"/>
              <a:ext cx="383" cy="265"/>
            </a:xfrm>
            <a:custGeom>
              <a:avLst/>
              <a:gdLst>
                <a:gd name="T0" fmla="*/ 60 w 120"/>
                <a:gd name="T1" fmla="*/ 0 h 83"/>
                <a:gd name="T2" fmla="*/ 0 w 120"/>
                <a:gd name="T3" fmla="*/ 61 h 83"/>
                <a:gd name="T4" fmla="*/ 0 w 120"/>
                <a:gd name="T5" fmla="*/ 83 h 83"/>
                <a:gd name="T6" fmla="*/ 120 w 120"/>
                <a:gd name="T7" fmla="*/ 83 h 83"/>
                <a:gd name="T8" fmla="*/ 120 w 120"/>
                <a:gd name="T9" fmla="*/ 61 h 83"/>
                <a:gd name="T10" fmla="*/ 60 w 120"/>
                <a:gd name="T11" fmla="*/ 0 h 83"/>
              </a:gdLst>
              <a:ahLst/>
              <a:cxnLst>
                <a:cxn ang="0">
                  <a:pos x="T0" y="T1"/>
                </a:cxn>
                <a:cxn ang="0">
                  <a:pos x="T2" y="T3"/>
                </a:cxn>
                <a:cxn ang="0">
                  <a:pos x="T4" y="T5"/>
                </a:cxn>
                <a:cxn ang="0">
                  <a:pos x="T6" y="T7"/>
                </a:cxn>
                <a:cxn ang="0">
                  <a:pos x="T8" y="T9"/>
                </a:cxn>
                <a:cxn ang="0">
                  <a:pos x="T10" y="T11"/>
                </a:cxn>
              </a:cxnLst>
              <a:rect l="0" t="0" r="r" b="b"/>
              <a:pathLst>
                <a:path w="120" h="83">
                  <a:moveTo>
                    <a:pt x="60" y="0"/>
                  </a:moveTo>
                  <a:cubicBezTo>
                    <a:pt x="27" y="0"/>
                    <a:pt x="0" y="27"/>
                    <a:pt x="0" y="61"/>
                  </a:cubicBezTo>
                  <a:cubicBezTo>
                    <a:pt x="0" y="83"/>
                    <a:pt x="0" y="83"/>
                    <a:pt x="0" y="83"/>
                  </a:cubicBezTo>
                  <a:cubicBezTo>
                    <a:pt x="120" y="83"/>
                    <a:pt x="120" y="83"/>
                    <a:pt x="120" y="83"/>
                  </a:cubicBezTo>
                  <a:cubicBezTo>
                    <a:pt x="120" y="61"/>
                    <a:pt x="120" y="61"/>
                    <a:pt x="120" y="61"/>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24"/>
            <p:cNvSpPr>
              <a:spLocks noChangeArrowheads="1"/>
            </p:cNvSpPr>
            <p:nvPr userDrawn="1"/>
          </p:nvSpPr>
          <p:spPr bwMode="auto">
            <a:xfrm>
              <a:off x="5555" y="1604"/>
              <a:ext cx="383" cy="6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5"/>
            <p:cNvSpPr>
              <a:spLocks/>
            </p:cNvSpPr>
            <p:nvPr userDrawn="1"/>
          </p:nvSpPr>
          <p:spPr bwMode="auto">
            <a:xfrm>
              <a:off x="5555" y="1722"/>
              <a:ext cx="383" cy="360"/>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26"/>
            <p:cNvSpPr>
              <a:spLocks noChangeArrowheads="1"/>
            </p:cNvSpPr>
            <p:nvPr userDrawn="1"/>
          </p:nvSpPr>
          <p:spPr bwMode="auto">
            <a:xfrm>
              <a:off x="6028"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7"/>
            <p:cNvSpPr>
              <a:spLocks noChangeArrowheads="1"/>
            </p:cNvSpPr>
            <p:nvPr userDrawn="1"/>
          </p:nvSpPr>
          <p:spPr bwMode="auto">
            <a:xfrm>
              <a:off x="5329"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8"/>
            <p:cNvSpPr>
              <a:spLocks/>
            </p:cNvSpPr>
            <p:nvPr userDrawn="1"/>
          </p:nvSpPr>
          <p:spPr bwMode="auto">
            <a:xfrm>
              <a:off x="5613" y="1903"/>
              <a:ext cx="268" cy="61"/>
            </a:xfrm>
            <a:custGeom>
              <a:avLst/>
              <a:gdLst>
                <a:gd name="T0" fmla="*/ 75 w 84"/>
                <a:gd name="T1" fmla="*/ 0 h 19"/>
                <a:gd name="T2" fmla="*/ 74 w 84"/>
                <a:gd name="T3" fmla="*/ 0 h 19"/>
                <a:gd name="T4" fmla="*/ 80 w 84"/>
                <a:gd name="T5" fmla="*/ 7 h 19"/>
                <a:gd name="T6" fmla="*/ 76 w 84"/>
                <a:gd name="T7" fmla="*/ 14 h 19"/>
                <a:gd name="T8" fmla="*/ 54 w 84"/>
                <a:gd name="T9" fmla="*/ 6 h 19"/>
                <a:gd name="T10" fmla="*/ 42 w 84"/>
                <a:gd name="T11" fmla="*/ 13 h 19"/>
                <a:gd name="T12" fmla="*/ 30 w 84"/>
                <a:gd name="T13" fmla="*/ 6 h 19"/>
                <a:gd name="T14" fmla="*/ 8 w 84"/>
                <a:gd name="T15" fmla="*/ 14 h 19"/>
                <a:gd name="T16" fmla="*/ 4 w 84"/>
                <a:gd name="T17" fmla="*/ 7 h 19"/>
                <a:gd name="T18" fmla="*/ 10 w 84"/>
                <a:gd name="T19" fmla="*/ 0 h 19"/>
                <a:gd name="T20" fmla="*/ 9 w 84"/>
                <a:gd name="T21" fmla="*/ 0 h 19"/>
                <a:gd name="T22" fmla="*/ 0 w 84"/>
                <a:gd name="T23" fmla="*/ 9 h 19"/>
                <a:gd name="T24" fmla="*/ 8 w 84"/>
                <a:gd name="T25" fmla="*/ 19 h 19"/>
                <a:gd name="T26" fmla="*/ 40 w 84"/>
                <a:gd name="T27" fmla="*/ 19 h 19"/>
                <a:gd name="T28" fmla="*/ 44 w 84"/>
                <a:gd name="T29" fmla="*/ 19 h 19"/>
                <a:gd name="T30" fmla="*/ 76 w 84"/>
                <a:gd name="T31" fmla="*/ 19 h 19"/>
                <a:gd name="T32" fmla="*/ 84 w 84"/>
                <a:gd name="T33" fmla="*/ 9 h 19"/>
                <a:gd name="T34" fmla="*/ 75 w 8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
                  <a:moveTo>
                    <a:pt x="75" y="0"/>
                  </a:moveTo>
                  <a:cubicBezTo>
                    <a:pt x="75" y="0"/>
                    <a:pt x="75" y="0"/>
                    <a:pt x="74" y="0"/>
                  </a:cubicBezTo>
                  <a:cubicBezTo>
                    <a:pt x="78" y="0"/>
                    <a:pt x="80" y="3"/>
                    <a:pt x="80" y="7"/>
                  </a:cubicBezTo>
                  <a:cubicBezTo>
                    <a:pt x="80" y="10"/>
                    <a:pt x="79" y="14"/>
                    <a:pt x="76" y="14"/>
                  </a:cubicBezTo>
                  <a:cubicBezTo>
                    <a:pt x="65" y="14"/>
                    <a:pt x="63" y="6"/>
                    <a:pt x="54" y="6"/>
                  </a:cubicBezTo>
                  <a:cubicBezTo>
                    <a:pt x="47" y="6"/>
                    <a:pt x="44" y="9"/>
                    <a:pt x="42" y="13"/>
                  </a:cubicBezTo>
                  <a:cubicBezTo>
                    <a:pt x="40" y="9"/>
                    <a:pt x="37" y="6"/>
                    <a:pt x="30" y="6"/>
                  </a:cubicBezTo>
                  <a:cubicBezTo>
                    <a:pt x="21" y="6"/>
                    <a:pt x="19" y="14"/>
                    <a:pt x="8" y="14"/>
                  </a:cubicBezTo>
                  <a:cubicBezTo>
                    <a:pt x="5" y="14"/>
                    <a:pt x="4" y="10"/>
                    <a:pt x="4" y="7"/>
                  </a:cubicBezTo>
                  <a:cubicBezTo>
                    <a:pt x="4" y="3"/>
                    <a:pt x="7" y="0"/>
                    <a:pt x="10" y="0"/>
                  </a:cubicBezTo>
                  <a:cubicBezTo>
                    <a:pt x="9" y="0"/>
                    <a:pt x="9" y="0"/>
                    <a:pt x="9" y="0"/>
                  </a:cubicBezTo>
                  <a:cubicBezTo>
                    <a:pt x="4" y="0"/>
                    <a:pt x="0" y="4"/>
                    <a:pt x="0" y="9"/>
                  </a:cubicBezTo>
                  <a:cubicBezTo>
                    <a:pt x="0" y="14"/>
                    <a:pt x="4" y="18"/>
                    <a:pt x="8" y="19"/>
                  </a:cubicBezTo>
                  <a:cubicBezTo>
                    <a:pt x="14" y="19"/>
                    <a:pt x="33" y="19"/>
                    <a:pt x="40" y="19"/>
                  </a:cubicBezTo>
                  <a:cubicBezTo>
                    <a:pt x="42" y="19"/>
                    <a:pt x="44" y="19"/>
                    <a:pt x="44" y="19"/>
                  </a:cubicBezTo>
                  <a:cubicBezTo>
                    <a:pt x="51" y="19"/>
                    <a:pt x="70" y="19"/>
                    <a:pt x="76" y="19"/>
                  </a:cubicBezTo>
                  <a:cubicBezTo>
                    <a:pt x="80" y="18"/>
                    <a:pt x="84" y="14"/>
                    <a:pt x="84" y="9"/>
                  </a:cubicBezTo>
                  <a:cubicBezTo>
                    <a:pt x="84" y="4"/>
                    <a:pt x="80"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9"/>
            <p:cNvSpPr>
              <a:spLocks noEditPoints="1"/>
            </p:cNvSpPr>
            <p:nvPr userDrawn="1"/>
          </p:nvSpPr>
          <p:spPr bwMode="auto">
            <a:xfrm>
              <a:off x="5597" y="1776"/>
              <a:ext cx="297" cy="105"/>
            </a:xfrm>
            <a:custGeom>
              <a:avLst/>
              <a:gdLst>
                <a:gd name="T0" fmla="*/ 52 w 93"/>
                <a:gd name="T1" fmla="*/ 3 h 33"/>
                <a:gd name="T2" fmla="*/ 47 w 93"/>
                <a:gd name="T3" fmla="*/ 3 h 33"/>
                <a:gd name="T4" fmla="*/ 42 w 93"/>
                <a:gd name="T5" fmla="*/ 3 h 33"/>
                <a:gd name="T6" fmla="*/ 0 w 93"/>
                <a:gd name="T7" fmla="*/ 4 h 33"/>
                <a:gd name="T8" fmla="*/ 5 w 93"/>
                <a:gd name="T9" fmla="*/ 23 h 33"/>
                <a:gd name="T10" fmla="*/ 8 w 93"/>
                <a:gd name="T11" fmla="*/ 29 h 33"/>
                <a:gd name="T12" fmla="*/ 47 w 93"/>
                <a:gd name="T13" fmla="*/ 10 h 33"/>
                <a:gd name="T14" fmla="*/ 88 w 93"/>
                <a:gd name="T15" fmla="*/ 23 h 33"/>
                <a:gd name="T16" fmla="*/ 93 w 93"/>
                <a:gd name="T17" fmla="*/ 4 h 33"/>
                <a:gd name="T18" fmla="*/ 34 w 93"/>
                <a:gd name="T19" fmla="*/ 4 h 33"/>
                <a:gd name="T20" fmla="*/ 8 w 93"/>
                <a:gd name="T21" fmla="*/ 5 h 33"/>
                <a:gd name="T22" fmla="*/ 6 w 93"/>
                <a:gd name="T23" fmla="*/ 7 h 33"/>
                <a:gd name="T24" fmla="*/ 2 w 93"/>
                <a:gd name="T25" fmla="*/ 6 h 33"/>
                <a:gd name="T26" fmla="*/ 4 w 93"/>
                <a:gd name="T27" fmla="*/ 6 h 33"/>
                <a:gd name="T28" fmla="*/ 30 w 93"/>
                <a:gd name="T29" fmla="*/ 29 h 33"/>
                <a:gd name="T30" fmla="*/ 10 w 93"/>
                <a:gd name="T31" fmla="*/ 27 h 33"/>
                <a:gd name="T32" fmla="*/ 34 w 93"/>
                <a:gd name="T33" fmla="*/ 25 h 33"/>
                <a:gd name="T34" fmla="*/ 8 w 93"/>
                <a:gd name="T35" fmla="*/ 24 h 33"/>
                <a:gd name="T36" fmla="*/ 36 w 93"/>
                <a:gd name="T37" fmla="*/ 24 h 33"/>
                <a:gd name="T38" fmla="*/ 6 w 93"/>
                <a:gd name="T39" fmla="*/ 19 h 33"/>
                <a:gd name="T40" fmla="*/ 39 w 93"/>
                <a:gd name="T41" fmla="*/ 17 h 33"/>
                <a:gd name="T42" fmla="*/ 40 w 93"/>
                <a:gd name="T43" fmla="*/ 15 h 33"/>
                <a:gd name="T44" fmla="*/ 6 w 93"/>
                <a:gd name="T45" fmla="*/ 14 h 33"/>
                <a:gd name="T46" fmla="*/ 40 w 93"/>
                <a:gd name="T47" fmla="*/ 12 h 33"/>
                <a:gd name="T48" fmla="*/ 6 w 93"/>
                <a:gd name="T49" fmla="*/ 10 h 33"/>
                <a:gd name="T50" fmla="*/ 40 w 93"/>
                <a:gd name="T51" fmla="*/ 10 h 33"/>
                <a:gd name="T52" fmla="*/ 84 w 93"/>
                <a:gd name="T53" fmla="*/ 4 h 33"/>
                <a:gd name="T54" fmla="*/ 57 w 93"/>
                <a:gd name="T55" fmla="*/ 5 h 33"/>
                <a:gd name="T56" fmla="*/ 55 w 93"/>
                <a:gd name="T57" fmla="*/ 7 h 33"/>
                <a:gd name="T58" fmla="*/ 54 w 93"/>
                <a:gd name="T59" fmla="*/ 8 h 33"/>
                <a:gd name="T60" fmla="*/ 54 w 93"/>
                <a:gd name="T61" fmla="*/ 10 h 33"/>
                <a:gd name="T62" fmla="*/ 64 w 93"/>
                <a:gd name="T63" fmla="*/ 29 h 33"/>
                <a:gd name="T64" fmla="*/ 85 w 93"/>
                <a:gd name="T65" fmla="*/ 26 h 33"/>
                <a:gd name="T66" fmla="*/ 59 w 93"/>
                <a:gd name="T67" fmla="*/ 25 h 33"/>
                <a:gd name="T68" fmla="*/ 86 w 93"/>
                <a:gd name="T69" fmla="*/ 24 h 33"/>
                <a:gd name="T70" fmla="*/ 87 w 93"/>
                <a:gd name="T71" fmla="*/ 22 h 33"/>
                <a:gd name="T72" fmla="*/ 56 w 93"/>
                <a:gd name="T73" fmla="*/ 21 h 33"/>
                <a:gd name="T74" fmla="*/ 87 w 93"/>
                <a:gd name="T75" fmla="*/ 21 h 33"/>
                <a:gd name="T76" fmla="*/ 54 w 93"/>
                <a:gd name="T77" fmla="*/ 15 h 33"/>
                <a:gd name="T78" fmla="*/ 88 w 93"/>
                <a:gd name="T79" fmla="*/ 14 h 33"/>
                <a:gd name="T80" fmla="*/ 88 w 93"/>
                <a:gd name="T81" fmla="*/ 12 h 33"/>
                <a:gd name="T82" fmla="*/ 90 w 93"/>
                <a:gd name="T83" fmla="*/ 6 h 33"/>
                <a:gd name="T84" fmla="*/ 92 w 93"/>
                <a:gd name="T8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33">
                  <a:moveTo>
                    <a:pt x="92" y="2"/>
                  </a:moveTo>
                  <a:cubicBezTo>
                    <a:pt x="92" y="2"/>
                    <a:pt x="82" y="0"/>
                    <a:pt x="73" y="0"/>
                  </a:cubicBezTo>
                  <a:cubicBezTo>
                    <a:pt x="65" y="0"/>
                    <a:pt x="52" y="3"/>
                    <a:pt x="52" y="3"/>
                  </a:cubicBezTo>
                  <a:cubicBezTo>
                    <a:pt x="47" y="3"/>
                    <a:pt x="47" y="3"/>
                    <a:pt x="47" y="3"/>
                  </a:cubicBezTo>
                  <a:cubicBezTo>
                    <a:pt x="47" y="3"/>
                    <a:pt x="47" y="3"/>
                    <a:pt x="47" y="3"/>
                  </a:cubicBezTo>
                  <a:cubicBezTo>
                    <a:pt x="47" y="3"/>
                    <a:pt x="47" y="3"/>
                    <a:pt x="47" y="3"/>
                  </a:cubicBezTo>
                  <a:cubicBezTo>
                    <a:pt x="47" y="3"/>
                    <a:pt x="47" y="3"/>
                    <a:pt x="47" y="3"/>
                  </a:cubicBezTo>
                  <a:cubicBezTo>
                    <a:pt x="47" y="3"/>
                    <a:pt x="47" y="3"/>
                    <a:pt x="47" y="3"/>
                  </a:cubicBezTo>
                  <a:cubicBezTo>
                    <a:pt x="42" y="3"/>
                    <a:pt x="42" y="3"/>
                    <a:pt x="42" y="3"/>
                  </a:cubicBezTo>
                  <a:cubicBezTo>
                    <a:pt x="42" y="3"/>
                    <a:pt x="29" y="0"/>
                    <a:pt x="20" y="0"/>
                  </a:cubicBezTo>
                  <a:cubicBezTo>
                    <a:pt x="12" y="0"/>
                    <a:pt x="2" y="2"/>
                    <a:pt x="2" y="2"/>
                  </a:cubicBezTo>
                  <a:cubicBezTo>
                    <a:pt x="2" y="2"/>
                    <a:pt x="0" y="2"/>
                    <a:pt x="0" y="4"/>
                  </a:cubicBezTo>
                  <a:cubicBezTo>
                    <a:pt x="0" y="4"/>
                    <a:pt x="0" y="7"/>
                    <a:pt x="0" y="8"/>
                  </a:cubicBezTo>
                  <a:cubicBezTo>
                    <a:pt x="0" y="9"/>
                    <a:pt x="2" y="9"/>
                    <a:pt x="3" y="10"/>
                  </a:cubicBezTo>
                  <a:cubicBezTo>
                    <a:pt x="4" y="11"/>
                    <a:pt x="5" y="18"/>
                    <a:pt x="5" y="23"/>
                  </a:cubicBezTo>
                  <a:cubicBezTo>
                    <a:pt x="6" y="25"/>
                    <a:pt x="7" y="27"/>
                    <a:pt x="8" y="29"/>
                  </a:cubicBezTo>
                  <a:cubicBezTo>
                    <a:pt x="8" y="29"/>
                    <a:pt x="8" y="29"/>
                    <a:pt x="8" y="29"/>
                  </a:cubicBezTo>
                  <a:cubicBezTo>
                    <a:pt x="8" y="29"/>
                    <a:pt x="8" y="29"/>
                    <a:pt x="8" y="29"/>
                  </a:cubicBezTo>
                  <a:cubicBezTo>
                    <a:pt x="11" y="31"/>
                    <a:pt x="15" y="33"/>
                    <a:pt x="21" y="33"/>
                  </a:cubicBezTo>
                  <a:cubicBezTo>
                    <a:pt x="30" y="33"/>
                    <a:pt x="34" y="31"/>
                    <a:pt x="38" y="24"/>
                  </a:cubicBezTo>
                  <a:cubicBezTo>
                    <a:pt x="42" y="18"/>
                    <a:pt x="43" y="10"/>
                    <a:pt x="47" y="10"/>
                  </a:cubicBezTo>
                  <a:cubicBezTo>
                    <a:pt x="51" y="10"/>
                    <a:pt x="52" y="18"/>
                    <a:pt x="56" y="24"/>
                  </a:cubicBezTo>
                  <a:cubicBezTo>
                    <a:pt x="60" y="31"/>
                    <a:pt x="64" y="33"/>
                    <a:pt x="73" y="33"/>
                  </a:cubicBezTo>
                  <a:cubicBezTo>
                    <a:pt x="83" y="33"/>
                    <a:pt x="88" y="28"/>
                    <a:pt x="88" y="23"/>
                  </a:cubicBezTo>
                  <a:cubicBezTo>
                    <a:pt x="89" y="18"/>
                    <a:pt x="90" y="11"/>
                    <a:pt x="91" y="10"/>
                  </a:cubicBezTo>
                  <a:cubicBezTo>
                    <a:pt x="92" y="9"/>
                    <a:pt x="93" y="9"/>
                    <a:pt x="93" y="8"/>
                  </a:cubicBezTo>
                  <a:cubicBezTo>
                    <a:pt x="93" y="7"/>
                    <a:pt x="93" y="4"/>
                    <a:pt x="93" y="4"/>
                  </a:cubicBezTo>
                  <a:cubicBezTo>
                    <a:pt x="93" y="2"/>
                    <a:pt x="92" y="2"/>
                    <a:pt x="92" y="2"/>
                  </a:cubicBezTo>
                  <a:close/>
                  <a:moveTo>
                    <a:pt x="20" y="2"/>
                  </a:moveTo>
                  <a:cubicBezTo>
                    <a:pt x="25" y="2"/>
                    <a:pt x="30" y="2"/>
                    <a:pt x="34" y="4"/>
                  </a:cubicBezTo>
                  <a:cubicBezTo>
                    <a:pt x="9" y="4"/>
                    <a:pt x="9" y="4"/>
                    <a:pt x="9" y="4"/>
                  </a:cubicBezTo>
                  <a:cubicBezTo>
                    <a:pt x="12" y="2"/>
                    <a:pt x="15" y="2"/>
                    <a:pt x="20" y="2"/>
                  </a:cubicBezTo>
                  <a:close/>
                  <a:moveTo>
                    <a:pt x="8" y="5"/>
                  </a:moveTo>
                  <a:cubicBezTo>
                    <a:pt x="37" y="5"/>
                    <a:pt x="37" y="5"/>
                    <a:pt x="37" y="5"/>
                  </a:cubicBezTo>
                  <a:cubicBezTo>
                    <a:pt x="38" y="6"/>
                    <a:pt x="39" y="6"/>
                    <a:pt x="39" y="7"/>
                  </a:cubicBezTo>
                  <a:cubicBezTo>
                    <a:pt x="6" y="7"/>
                    <a:pt x="6" y="7"/>
                    <a:pt x="6" y="7"/>
                  </a:cubicBezTo>
                  <a:cubicBezTo>
                    <a:pt x="7" y="6"/>
                    <a:pt x="7" y="6"/>
                    <a:pt x="8" y="5"/>
                  </a:cubicBezTo>
                  <a:close/>
                  <a:moveTo>
                    <a:pt x="4" y="6"/>
                  </a:moveTo>
                  <a:cubicBezTo>
                    <a:pt x="3" y="6"/>
                    <a:pt x="2" y="6"/>
                    <a:pt x="2" y="6"/>
                  </a:cubicBezTo>
                  <a:cubicBezTo>
                    <a:pt x="2" y="5"/>
                    <a:pt x="3" y="5"/>
                    <a:pt x="4" y="5"/>
                  </a:cubicBezTo>
                  <a:cubicBezTo>
                    <a:pt x="4" y="5"/>
                    <a:pt x="5" y="5"/>
                    <a:pt x="5" y="6"/>
                  </a:cubicBezTo>
                  <a:cubicBezTo>
                    <a:pt x="5" y="6"/>
                    <a:pt x="4" y="6"/>
                    <a:pt x="4" y="6"/>
                  </a:cubicBezTo>
                  <a:close/>
                  <a:moveTo>
                    <a:pt x="22" y="31"/>
                  </a:moveTo>
                  <a:cubicBezTo>
                    <a:pt x="18" y="31"/>
                    <a:pt x="15" y="30"/>
                    <a:pt x="13" y="29"/>
                  </a:cubicBezTo>
                  <a:cubicBezTo>
                    <a:pt x="30" y="29"/>
                    <a:pt x="30" y="29"/>
                    <a:pt x="30" y="29"/>
                  </a:cubicBezTo>
                  <a:cubicBezTo>
                    <a:pt x="27" y="30"/>
                    <a:pt x="24" y="31"/>
                    <a:pt x="22" y="31"/>
                  </a:cubicBezTo>
                  <a:close/>
                  <a:moveTo>
                    <a:pt x="32" y="27"/>
                  </a:moveTo>
                  <a:cubicBezTo>
                    <a:pt x="10" y="27"/>
                    <a:pt x="10" y="27"/>
                    <a:pt x="10" y="27"/>
                  </a:cubicBezTo>
                  <a:cubicBezTo>
                    <a:pt x="10" y="27"/>
                    <a:pt x="9" y="26"/>
                    <a:pt x="9" y="26"/>
                  </a:cubicBezTo>
                  <a:cubicBezTo>
                    <a:pt x="9" y="26"/>
                    <a:pt x="9" y="25"/>
                    <a:pt x="8" y="25"/>
                  </a:cubicBezTo>
                  <a:cubicBezTo>
                    <a:pt x="34" y="25"/>
                    <a:pt x="34" y="25"/>
                    <a:pt x="34" y="25"/>
                  </a:cubicBezTo>
                  <a:cubicBezTo>
                    <a:pt x="34" y="26"/>
                    <a:pt x="33" y="27"/>
                    <a:pt x="32" y="27"/>
                  </a:cubicBezTo>
                  <a:close/>
                  <a:moveTo>
                    <a:pt x="36" y="24"/>
                  </a:moveTo>
                  <a:cubicBezTo>
                    <a:pt x="8" y="24"/>
                    <a:pt x="8" y="24"/>
                    <a:pt x="8" y="24"/>
                  </a:cubicBezTo>
                  <a:cubicBezTo>
                    <a:pt x="7" y="23"/>
                    <a:pt x="7" y="23"/>
                    <a:pt x="7" y="22"/>
                  </a:cubicBezTo>
                  <a:cubicBezTo>
                    <a:pt x="37" y="22"/>
                    <a:pt x="37" y="22"/>
                    <a:pt x="37" y="22"/>
                  </a:cubicBezTo>
                  <a:cubicBezTo>
                    <a:pt x="37" y="23"/>
                    <a:pt x="36" y="23"/>
                    <a:pt x="36" y="24"/>
                  </a:cubicBezTo>
                  <a:close/>
                  <a:moveTo>
                    <a:pt x="38" y="21"/>
                  </a:moveTo>
                  <a:cubicBezTo>
                    <a:pt x="7" y="21"/>
                    <a:pt x="7" y="21"/>
                    <a:pt x="7" y="21"/>
                  </a:cubicBezTo>
                  <a:cubicBezTo>
                    <a:pt x="6" y="20"/>
                    <a:pt x="6" y="19"/>
                    <a:pt x="6" y="19"/>
                  </a:cubicBezTo>
                  <a:cubicBezTo>
                    <a:pt x="39" y="19"/>
                    <a:pt x="39" y="19"/>
                    <a:pt x="39" y="19"/>
                  </a:cubicBezTo>
                  <a:cubicBezTo>
                    <a:pt x="38" y="19"/>
                    <a:pt x="38" y="20"/>
                    <a:pt x="38" y="21"/>
                  </a:cubicBezTo>
                  <a:close/>
                  <a:moveTo>
                    <a:pt x="39" y="17"/>
                  </a:moveTo>
                  <a:cubicBezTo>
                    <a:pt x="6" y="17"/>
                    <a:pt x="6" y="17"/>
                    <a:pt x="6" y="17"/>
                  </a:cubicBezTo>
                  <a:cubicBezTo>
                    <a:pt x="6" y="16"/>
                    <a:pt x="6" y="16"/>
                    <a:pt x="6" y="15"/>
                  </a:cubicBezTo>
                  <a:cubicBezTo>
                    <a:pt x="40" y="15"/>
                    <a:pt x="40" y="15"/>
                    <a:pt x="40" y="15"/>
                  </a:cubicBezTo>
                  <a:cubicBezTo>
                    <a:pt x="39" y="16"/>
                    <a:pt x="39" y="17"/>
                    <a:pt x="39" y="17"/>
                  </a:cubicBezTo>
                  <a:close/>
                  <a:moveTo>
                    <a:pt x="40" y="14"/>
                  </a:moveTo>
                  <a:cubicBezTo>
                    <a:pt x="6" y="14"/>
                    <a:pt x="6" y="14"/>
                    <a:pt x="6" y="14"/>
                  </a:cubicBezTo>
                  <a:cubicBezTo>
                    <a:pt x="6" y="13"/>
                    <a:pt x="6" y="13"/>
                    <a:pt x="6" y="13"/>
                  </a:cubicBezTo>
                  <a:cubicBezTo>
                    <a:pt x="6" y="12"/>
                    <a:pt x="6" y="12"/>
                    <a:pt x="6" y="12"/>
                  </a:cubicBezTo>
                  <a:cubicBezTo>
                    <a:pt x="40" y="12"/>
                    <a:pt x="40" y="12"/>
                    <a:pt x="40" y="12"/>
                  </a:cubicBezTo>
                  <a:cubicBezTo>
                    <a:pt x="40" y="12"/>
                    <a:pt x="40" y="13"/>
                    <a:pt x="40" y="14"/>
                  </a:cubicBezTo>
                  <a:close/>
                  <a:moveTo>
                    <a:pt x="40" y="10"/>
                  </a:moveTo>
                  <a:cubicBezTo>
                    <a:pt x="6" y="10"/>
                    <a:pt x="6" y="10"/>
                    <a:pt x="6" y="10"/>
                  </a:cubicBezTo>
                  <a:cubicBezTo>
                    <a:pt x="6" y="10"/>
                    <a:pt x="6" y="9"/>
                    <a:pt x="6" y="8"/>
                  </a:cubicBezTo>
                  <a:cubicBezTo>
                    <a:pt x="40" y="8"/>
                    <a:pt x="40" y="8"/>
                    <a:pt x="40" y="8"/>
                  </a:cubicBezTo>
                  <a:cubicBezTo>
                    <a:pt x="40" y="9"/>
                    <a:pt x="40" y="9"/>
                    <a:pt x="40" y="10"/>
                  </a:cubicBezTo>
                  <a:cubicBezTo>
                    <a:pt x="40" y="10"/>
                    <a:pt x="40" y="10"/>
                    <a:pt x="40" y="10"/>
                  </a:cubicBezTo>
                  <a:close/>
                  <a:moveTo>
                    <a:pt x="74" y="2"/>
                  </a:moveTo>
                  <a:cubicBezTo>
                    <a:pt x="79" y="2"/>
                    <a:pt x="82" y="2"/>
                    <a:pt x="84" y="4"/>
                  </a:cubicBezTo>
                  <a:cubicBezTo>
                    <a:pt x="60" y="4"/>
                    <a:pt x="60" y="4"/>
                    <a:pt x="60" y="4"/>
                  </a:cubicBezTo>
                  <a:cubicBezTo>
                    <a:pt x="64" y="2"/>
                    <a:pt x="69" y="2"/>
                    <a:pt x="74" y="2"/>
                  </a:cubicBezTo>
                  <a:close/>
                  <a:moveTo>
                    <a:pt x="57" y="5"/>
                  </a:moveTo>
                  <a:cubicBezTo>
                    <a:pt x="86" y="5"/>
                    <a:pt x="86" y="5"/>
                    <a:pt x="86" y="5"/>
                  </a:cubicBezTo>
                  <a:cubicBezTo>
                    <a:pt x="87" y="6"/>
                    <a:pt x="87" y="6"/>
                    <a:pt x="87" y="7"/>
                  </a:cubicBezTo>
                  <a:cubicBezTo>
                    <a:pt x="55" y="7"/>
                    <a:pt x="55" y="7"/>
                    <a:pt x="55" y="7"/>
                  </a:cubicBezTo>
                  <a:cubicBezTo>
                    <a:pt x="55" y="6"/>
                    <a:pt x="56" y="6"/>
                    <a:pt x="57" y="5"/>
                  </a:cubicBezTo>
                  <a:close/>
                  <a:moveTo>
                    <a:pt x="54" y="10"/>
                  </a:moveTo>
                  <a:cubicBezTo>
                    <a:pt x="54" y="9"/>
                    <a:pt x="54" y="9"/>
                    <a:pt x="54" y="8"/>
                  </a:cubicBezTo>
                  <a:cubicBezTo>
                    <a:pt x="88" y="8"/>
                    <a:pt x="88" y="8"/>
                    <a:pt x="88" y="8"/>
                  </a:cubicBezTo>
                  <a:cubicBezTo>
                    <a:pt x="88" y="9"/>
                    <a:pt x="88" y="10"/>
                    <a:pt x="88" y="10"/>
                  </a:cubicBezTo>
                  <a:cubicBezTo>
                    <a:pt x="54" y="10"/>
                    <a:pt x="54" y="10"/>
                    <a:pt x="54" y="10"/>
                  </a:cubicBezTo>
                  <a:cubicBezTo>
                    <a:pt x="54" y="10"/>
                    <a:pt x="54" y="10"/>
                    <a:pt x="54" y="10"/>
                  </a:cubicBezTo>
                  <a:close/>
                  <a:moveTo>
                    <a:pt x="72" y="31"/>
                  </a:moveTo>
                  <a:cubicBezTo>
                    <a:pt x="70" y="31"/>
                    <a:pt x="67" y="30"/>
                    <a:pt x="64" y="29"/>
                  </a:cubicBezTo>
                  <a:cubicBezTo>
                    <a:pt x="81" y="29"/>
                    <a:pt x="81" y="29"/>
                    <a:pt x="81" y="29"/>
                  </a:cubicBezTo>
                  <a:cubicBezTo>
                    <a:pt x="79" y="30"/>
                    <a:pt x="76" y="31"/>
                    <a:pt x="72" y="31"/>
                  </a:cubicBezTo>
                  <a:close/>
                  <a:moveTo>
                    <a:pt x="85" y="26"/>
                  </a:moveTo>
                  <a:cubicBezTo>
                    <a:pt x="85" y="26"/>
                    <a:pt x="84" y="27"/>
                    <a:pt x="83" y="27"/>
                  </a:cubicBezTo>
                  <a:cubicBezTo>
                    <a:pt x="62" y="27"/>
                    <a:pt x="62" y="27"/>
                    <a:pt x="62" y="27"/>
                  </a:cubicBezTo>
                  <a:cubicBezTo>
                    <a:pt x="61" y="27"/>
                    <a:pt x="60" y="26"/>
                    <a:pt x="59" y="25"/>
                  </a:cubicBezTo>
                  <a:cubicBezTo>
                    <a:pt x="85" y="25"/>
                    <a:pt x="85" y="25"/>
                    <a:pt x="85" y="25"/>
                  </a:cubicBezTo>
                  <a:cubicBezTo>
                    <a:pt x="85" y="25"/>
                    <a:pt x="85" y="26"/>
                    <a:pt x="85" y="26"/>
                  </a:cubicBezTo>
                  <a:close/>
                  <a:moveTo>
                    <a:pt x="86" y="24"/>
                  </a:moveTo>
                  <a:cubicBezTo>
                    <a:pt x="58" y="24"/>
                    <a:pt x="58" y="24"/>
                    <a:pt x="58" y="24"/>
                  </a:cubicBezTo>
                  <a:cubicBezTo>
                    <a:pt x="58" y="23"/>
                    <a:pt x="57" y="23"/>
                    <a:pt x="57" y="22"/>
                  </a:cubicBezTo>
                  <a:cubicBezTo>
                    <a:pt x="87" y="22"/>
                    <a:pt x="87" y="22"/>
                    <a:pt x="87" y="22"/>
                  </a:cubicBezTo>
                  <a:cubicBezTo>
                    <a:pt x="87" y="23"/>
                    <a:pt x="86" y="23"/>
                    <a:pt x="86" y="24"/>
                  </a:cubicBezTo>
                  <a:close/>
                  <a:moveTo>
                    <a:pt x="87" y="21"/>
                  </a:moveTo>
                  <a:cubicBezTo>
                    <a:pt x="56" y="21"/>
                    <a:pt x="56" y="21"/>
                    <a:pt x="56" y="21"/>
                  </a:cubicBezTo>
                  <a:cubicBezTo>
                    <a:pt x="56" y="20"/>
                    <a:pt x="55" y="19"/>
                    <a:pt x="55" y="19"/>
                  </a:cubicBezTo>
                  <a:cubicBezTo>
                    <a:pt x="88" y="19"/>
                    <a:pt x="88" y="19"/>
                    <a:pt x="88" y="19"/>
                  </a:cubicBezTo>
                  <a:cubicBezTo>
                    <a:pt x="88" y="19"/>
                    <a:pt x="87" y="20"/>
                    <a:pt x="87" y="21"/>
                  </a:cubicBezTo>
                  <a:close/>
                  <a:moveTo>
                    <a:pt x="88" y="17"/>
                  </a:moveTo>
                  <a:cubicBezTo>
                    <a:pt x="55" y="17"/>
                    <a:pt x="55" y="17"/>
                    <a:pt x="55" y="17"/>
                  </a:cubicBezTo>
                  <a:cubicBezTo>
                    <a:pt x="55" y="17"/>
                    <a:pt x="54" y="16"/>
                    <a:pt x="54" y="15"/>
                  </a:cubicBezTo>
                  <a:cubicBezTo>
                    <a:pt x="88" y="15"/>
                    <a:pt x="88" y="15"/>
                    <a:pt x="88" y="15"/>
                  </a:cubicBezTo>
                  <a:cubicBezTo>
                    <a:pt x="88" y="16"/>
                    <a:pt x="88" y="16"/>
                    <a:pt x="88" y="17"/>
                  </a:cubicBezTo>
                  <a:close/>
                  <a:moveTo>
                    <a:pt x="88" y="14"/>
                  </a:moveTo>
                  <a:cubicBezTo>
                    <a:pt x="54" y="14"/>
                    <a:pt x="54" y="14"/>
                    <a:pt x="54" y="14"/>
                  </a:cubicBezTo>
                  <a:cubicBezTo>
                    <a:pt x="54" y="13"/>
                    <a:pt x="54" y="12"/>
                    <a:pt x="54" y="12"/>
                  </a:cubicBezTo>
                  <a:cubicBezTo>
                    <a:pt x="88" y="12"/>
                    <a:pt x="88" y="12"/>
                    <a:pt x="88" y="12"/>
                  </a:cubicBezTo>
                  <a:cubicBezTo>
                    <a:pt x="88" y="12"/>
                    <a:pt x="88" y="12"/>
                    <a:pt x="88" y="13"/>
                  </a:cubicBezTo>
                  <a:cubicBezTo>
                    <a:pt x="88" y="13"/>
                    <a:pt x="88" y="13"/>
                    <a:pt x="88" y="14"/>
                  </a:cubicBezTo>
                  <a:close/>
                  <a:moveTo>
                    <a:pt x="90" y="6"/>
                  </a:moveTo>
                  <a:cubicBezTo>
                    <a:pt x="90" y="6"/>
                    <a:pt x="89" y="6"/>
                    <a:pt x="88" y="6"/>
                  </a:cubicBezTo>
                  <a:cubicBezTo>
                    <a:pt x="89" y="5"/>
                    <a:pt x="90" y="5"/>
                    <a:pt x="90" y="5"/>
                  </a:cubicBezTo>
                  <a:cubicBezTo>
                    <a:pt x="91" y="5"/>
                    <a:pt x="92" y="5"/>
                    <a:pt x="92" y="6"/>
                  </a:cubicBezTo>
                  <a:cubicBezTo>
                    <a:pt x="92" y="6"/>
                    <a:pt x="91" y="6"/>
                    <a:pt x="9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30"/>
            <p:cNvSpPr>
              <a:spLocks noChangeArrowheads="1"/>
            </p:cNvSpPr>
            <p:nvPr userDrawn="1"/>
          </p:nvSpPr>
          <p:spPr bwMode="auto">
            <a:xfrm>
              <a:off x="5555" y="1722"/>
              <a:ext cx="383" cy="1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5"/>
            <p:cNvSpPr>
              <a:spLocks noEditPoints="1"/>
            </p:cNvSpPr>
            <p:nvPr userDrawn="1"/>
          </p:nvSpPr>
          <p:spPr bwMode="auto">
            <a:xfrm>
              <a:off x="6213" y="3596"/>
              <a:ext cx="746" cy="746"/>
            </a:xfrm>
            <a:custGeom>
              <a:avLst/>
              <a:gdLst>
                <a:gd name="T0" fmla="*/ 117 w 234"/>
                <a:gd name="T1" fmla="*/ 234 h 234"/>
                <a:gd name="T2" fmla="*/ 0 w 234"/>
                <a:gd name="T3" fmla="*/ 117 h 234"/>
                <a:gd name="T4" fmla="*/ 117 w 234"/>
                <a:gd name="T5" fmla="*/ 0 h 234"/>
                <a:gd name="T6" fmla="*/ 234 w 234"/>
                <a:gd name="T7" fmla="*/ 117 h 234"/>
                <a:gd name="T8" fmla="*/ 117 w 234"/>
                <a:gd name="T9" fmla="*/ 234 h 234"/>
                <a:gd name="T10" fmla="*/ 117 w 234"/>
                <a:gd name="T11" fmla="*/ 18 h 234"/>
                <a:gd name="T12" fmla="*/ 18 w 234"/>
                <a:gd name="T13" fmla="*/ 117 h 234"/>
                <a:gd name="T14" fmla="*/ 117 w 234"/>
                <a:gd name="T15" fmla="*/ 216 h 234"/>
                <a:gd name="T16" fmla="*/ 216 w 234"/>
                <a:gd name="T17" fmla="*/ 117 h 234"/>
                <a:gd name="T18" fmla="*/ 117 w 234"/>
                <a:gd name="T19" fmla="*/ 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117" y="234"/>
                  </a:moveTo>
                  <a:cubicBezTo>
                    <a:pt x="53" y="234"/>
                    <a:pt x="0" y="182"/>
                    <a:pt x="0" y="117"/>
                  </a:cubicBezTo>
                  <a:cubicBezTo>
                    <a:pt x="0" y="53"/>
                    <a:pt x="53" y="0"/>
                    <a:pt x="117" y="0"/>
                  </a:cubicBezTo>
                  <a:cubicBezTo>
                    <a:pt x="182" y="0"/>
                    <a:pt x="234" y="53"/>
                    <a:pt x="234" y="117"/>
                  </a:cubicBezTo>
                  <a:cubicBezTo>
                    <a:pt x="234" y="182"/>
                    <a:pt x="182" y="234"/>
                    <a:pt x="117" y="234"/>
                  </a:cubicBezTo>
                  <a:close/>
                  <a:moveTo>
                    <a:pt x="117" y="18"/>
                  </a:moveTo>
                  <a:cubicBezTo>
                    <a:pt x="63" y="18"/>
                    <a:pt x="18" y="63"/>
                    <a:pt x="18" y="117"/>
                  </a:cubicBezTo>
                  <a:cubicBezTo>
                    <a:pt x="18" y="172"/>
                    <a:pt x="63" y="216"/>
                    <a:pt x="117" y="216"/>
                  </a:cubicBezTo>
                  <a:cubicBezTo>
                    <a:pt x="172" y="216"/>
                    <a:pt x="216" y="172"/>
                    <a:pt x="216" y="117"/>
                  </a:cubicBezTo>
                  <a:cubicBezTo>
                    <a:pt x="216" y="63"/>
                    <a:pt x="172" y="18"/>
                    <a:pt x="117" y="18"/>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6"/>
            <p:cNvSpPr>
              <a:spLocks noChangeShapeType="1"/>
            </p:cNvSpPr>
            <p:nvPr userDrawn="1"/>
          </p:nvSpPr>
          <p:spPr bwMode="auto">
            <a:xfrm flipV="1">
              <a:off x="6586" y="3060"/>
              <a:ext cx="0" cy="922"/>
            </a:xfrm>
            <a:prstGeom prst="line">
              <a:avLst/>
            </a:prstGeom>
            <a:noFill/>
            <a:ln w="106363" cap="rnd">
              <a:solidFill>
                <a:srgbClr val="009E4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7"/>
            <p:cNvSpPr>
              <a:spLocks/>
            </p:cNvSpPr>
            <p:nvPr userDrawn="1"/>
          </p:nvSpPr>
          <p:spPr bwMode="auto">
            <a:xfrm>
              <a:off x="6353" y="2978"/>
              <a:ext cx="421" cy="117"/>
            </a:xfrm>
            <a:custGeom>
              <a:avLst/>
              <a:gdLst>
                <a:gd name="T0" fmla="*/ 0 w 132"/>
                <a:gd name="T1" fmla="*/ 0 h 37"/>
                <a:gd name="T2" fmla="*/ 83 w 132"/>
                <a:gd name="T3" fmla="*/ 37 h 37"/>
                <a:gd name="T4" fmla="*/ 132 w 132"/>
                <a:gd name="T5" fmla="*/ 0 h 37"/>
                <a:gd name="T6" fmla="*/ 0 w 132"/>
                <a:gd name="T7" fmla="*/ 0 h 37"/>
              </a:gdLst>
              <a:ahLst/>
              <a:cxnLst>
                <a:cxn ang="0">
                  <a:pos x="T0" y="T1"/>
                </a:cxn>
                <a:cxn ang="0">
                  <a:pos x="T2" y="T3"/>
                </a:cxn>
                <a:cxn ang="0">
                  <a:pos x="T4" y="T5"/>
                </a:cxn>
                <a:cxn ang="0">
                  <a:pos x="T6" y="T7"/>
                </a:cxn>
              </a:cxnLst>
              <a:rect l="0" t="0" r="r" b="b"/>
              <a:pathLst>
                <a:path w="132" h="37">
                  <a:moveTo>
                    <a:pt x="0" y="0"/>
                  </a:moveTo>
                  <a:cubicBezTo>
                    <a:pt x="13" y="22"/>
                    <a:pt x="55" y="37"/>
                    <a:pt x="83" y="37"/>
                  </a:cubicBezTo>
                  <a:cubicBezTo>
                    <a:pt x="111" y="37"/>
                    <a:pt x="132" y="18"/>
                    <a:pt x="132" y="0"/>
                  </a:cubicBezTo>
                  <a:lnTo>
                    <a:pt x="0"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Oval 38"/>
            <p:cNvSpPr>
              <a:spLocks noChangeArrowheads="1"/>
            </p:cNvSpPr>
            <p:nvPr userDrawn="1"/>
          </p:nvSpPr>
          <p:spPr bwMode="auto">
            <a:xfrm>
              <a:off x="6506" y="3896"/>
              <a:ext cx="185" cy="184"/>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9"/>
            <p:cNvSpPr>
              <a:spLocks/>
            </p:cNvSpPr>
            <p:nvPr userDrawn="1"/>
          </p:nvSpPr>
          <p:spPr bwMode="auto">
            <a:xfrm>
              <a:off x="6509" y="3765"/>
              <a:ext cx="154" cy="437"/>
            </a:xfrm>
            <a:custGeom>
              <a:avLst/>
              <a:gdLst>
                <a:gd name="T0" fmla="*/ 41 w 48"/>
                <a:gd name="T1" fmla="*/ 137 h 137"/>
                <a:gd name="T2" fmla="*/ 34 w 48"/>
                <a:gd name="T3" fmla="*/ 131 h 137"/>
                <a:gd name="T4" fmla="*/ 1 w 48"/>
                <a:gd name="T5" fmla="*/ 9 h 137"/>
                <a:gd name="T6" fmla="*/ 6 w 48"/>
                <a:gd name="T7" fmla="*/ 1 h 137"/>
                <a:gd name="T8" fmla="*/ 15 w 48"/>
                <a:gd name="T9" fmla="*/ 6 h 137"/>
                <a:gd name="T10" fmla="*/ 47 w 48"/>
                <a:gd name="T11" fmla="*/ 128 h 137"/>
                <a:gd name="T12" fmla="*/ 42 w 48"/>
                <a:gd name="T13" fmla="*/ 136 h 137"/>
                <a:gd name="T14" fmla="*/ 41 w 48"/>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7">
                  <a:moveTo>
                    <a:pt x="41" y="137"/>
                  </a:moveTo>
                  <a:cubicBezTo>
                    <a:pt x="38" y="137"/>
                    <a:pt x="35" y="134"/>
                    <a:pt x="34" y="131"/>
                  </a:cubicBezTo>
                  <a:cubicBezTo>
                    <a:pt x="1" y="9"/>
                    <a:pt x="1" y="9"/>
                    <a:pt x="1" y="9"/>
                  </a:cubicBezTo>
                  <a:cubicBezTo>
                    <a:pt x="0" y="5"/>
                    <a:pt x="3" y="2"/>
                    <a:pt x="6" y="1"/>
                  </a:cubicBezTo>
                  <a:cubicBezTo>
                    <a:pt x="10" y="0"/>
                    <a:pt x="14" y="2"/>
                    <a:pt x="15" y="6"/>
                  </a:cubicBezTo>
                  <a:cubicBezTo>
                    <a:pt x="47" y="128"/>
                    <a:pt x="47" y="128"/>
                    <a:pt x="47" y="128"/>
                  </a:cubicBezTo>
                  <a:cubicBezTo>
                    <a:pt x="48" y="131"/>
                    <a:pt x="46" y="135"/>
                    <a:pt x="42" y="136"/>
                  </a:cubicBezTo>
                  <a:cubicBezTo>
                    <a:pt x="42" y="136"/>
                    <a:pt x="41" y="137"/>
                    <a:pt x="41" y="1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0"/>
            <p:cNvSpPr>
              <a:spLocks/>
            </p:cNvSpPr>
            <p:nvPr userDrawn="1"/>
          </p:nvSpPr>
          <p:spPr bwMode="auto">
            <a:xfrm>
              <a:off x="6564" y="4157"/>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0"/>
                    <a:pt x="0" y="7"/>
                  </a:cubicBezTo>
                  <a:cubicBezTo>
                    <a:pt x="0" y="3"/>
                    <a:pt x="3" y="0"/>
                    <a:pt x="7" y="0"/>
                  </a:cubicBezTo>
                  <a:cubicBezTo>
                    <a:pt x="40" y="0"/>
                    <a:pt x="40" y="0"/>
                    <a:pt x="40" y="0"/>
                  </a:cubicBezTo>
                  <a:cubicBezTo>
                    <a:pt x="44" y="0"/>
                    <a:pt x="47" y="3"/>
                    <a:pt x="47" y="7"/>
                  </a:cubicBezTo>
                  <a:cubicBezTo>
                    <a:pt x="47" y="10"/>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1"/>
            <p:cNvSpPr>
              <a:spLocks/>
            </p:cNvSpPr>
            <p:nvPr userDrawn="1"/>
          </p:nvSpPr>
          <p:spPr bwMode="auto">
            <a:xfrm>
              <a:off x="6462" y="3765"/>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1"/>
                    <a:pt x="0" y="7"/>
                  </a:cubicBezTo>
                  <a:cubicBezTo>
                    <a:pt x="0" y="4"/>
                    <a:pt x="3" y="0"/>
                    <a:pt x="7" y="0"/>
                  </a:cubicBezTo>
                  <a:cubicBezTo>
                    <a:pt x="40" y="0"/>
                    <a:pt x="40" y="0"/>
                    <a:pt x="40" y="0"/>
                  </a:cubicBezTo>
                  <a:cubicBezTo>
                    <a:pt x="44" y="0"/>
                    <a:pt x="47" y="4"/>
                    <a:pt x="47" y="7"/>
                  </a:cubicBezTo>
                  <a:cubicBezTo>
                    <a:pt x="47" y="11"/>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31312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27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627448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963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82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9073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7268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4343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140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9671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323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703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0" y="2442412"/>
            <a:ext cx="10503568" cy="2249905"/>
          </a:xfrm>
        </p:spPr>
        <p:txBody>
          <a:bodyPr lIns="457200">
            <a:normAutofit/>
          </a:bodyPr>
          <a:lstStyle>
            <a:lvl1pPr>
              <a:defRPr sz="4705">
                <a:solidFill>
                  <a:schemeClr val="accent1"/>
                </a:solidFill>
              </a:defRPr>
            </a:lvl1pPr>
          </a:lstStyle>
          <a:p>
            <a:pPr lvl="0"/>
            <a:r>
              <a:rPr lang="en-US"/>
              <a:t>Cover title</a:t>
            </a:r>
          </a:p>
        </p:txBody>
      </p:sp>
      <p:pic>
        <p:nvPicPr>
          <p:cNvPr id="4" name="Picture 3"/>
          <p:cNvPicPr>
            <a:picLocks noChangeAspect="1"/>
          </p:cNvPicPr>
          <p:nvPr userDrawn="1"/>
        </p:nvPicPr>
        <p:blipFill>
          <a:blip r:embed="rId2"/>
          <a:stretch>
            <a:fillRect/>
          </a:stretch>
        </p:blipFill>
        <p:spPr>
          <a:xfrm>
            <a:off x="484603" y="484807"/>
            <a:ext cx="2091198" cy="449313"/>
          </a:xfrm>
          <a:prstGeom prst="rect">
            <a:avLst/>
          </a:prstGeom>
        </p:spPr>
      </p:pic>
      <p:pic>
        <p:nvPicPr>
          <p:cNvPr id="5" name="Picture 4"/>
          <p:cNvPicPr>
            <a:picLocks noChangeAspect="1"/>
          </p:cNvPicPr>
          <p:nvPr userDrawn="1"/>
        </p:nvPicPr>
        <p:blipFill>
          <a:blip r:embed="rId3"/>
          <a:stretch>
            <a:fillRect/>
          </a:stretch>
        </p:blipFill>
        <p:spPr>
          <a:xfrm>
            <a:off x="3536006" y="2069432"/>
            <a:ext cx="8682889" cy="4800600"/>
          </a:xfrm>
          <a:prstGeom prst="rect">
            <a:avLst/>
          </a:prstGeom>
        </p:spPr>
      </p:pic>
    </p:spTree>
    <p:extLst>
      <p:ext uri="{BB962C8B-B14F-4D97-AF65-F5344CB8AC3E}">
        <p14:creationId xmlns:p14="http://schemas.microsoft.com/office/powerpoint/2010/main" val="2267839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le of Presentation">
    <p:bg>
      <p:bgPr>
        <a:gradFill>
          <a:gsLst>
            <a:gs pos="0">
              <a:schemeClr val="accent1">
                <a:lumMod val="50000"/>
              </a:schemeClr>
            </a:gs>
            <a:gs pos="100000">
              <a:schemeClr val="tx2"/>
            </a:gs>
          </a:gsLst>
          <a:path path="circle">
            <a:fillToRect l="100000" t="100000"/>
          </a:path>
        </a:gradFill>
        <a:effectLst/>
      </p:bgPr>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21894" y="1"/>
            <a:ext cx="12170106" cy="6857027"/>
          </a:xfrm>
          <a:prstGeom prst="rect">
            <a:avLst/>
          </a:prstGeom>
        </p:spPr>
      </p:pic>
      <p:grpSp>
        <p:nvGrpSpPr>
          <p:cNvPr id="5" name="Group 4"/>
          <p:cNvGrpSpPr/>
          <p:nvPr userDrawn="1"/>
        </p:nvGrpSpPr>
        <p:grpSpPr>
          <a:xfrm>
            <a:off x="485695" y="490923"/>
            <a:ext cx="2085432" cy="446719"/>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7" name="Group 6"/>
            <p:cNvGrpSpPr/>
            <p:nvPr userDrawn="1"/>
          </p:nvGrpSpPr>
          <p:grpSpPr>
            <a:xfrm>
              <a:off x="10352088" y="552450"/>
              <a:ext cx="1535112" cy="296862"/>
              <a:chOff x="10352088" y="552450"/>
              <a:chExt cx="1535112" cy="296862"/>
            </a:xfrm>
            <a:solidFill>
              <a:schemeClr val="bg1"/>
            </a:solidFill>
          </p:grpSpPr>
          <p:sp>
            <p:nvSpPr>
              <p:cNvPr id="12"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3"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5"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6"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7"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8"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9"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0"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8"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9"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0"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1"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 name="Text Placeholder 2"/>
          <p:cNvSpPr>
            <a:spLocks noGrp="1"/>
          </p:cNvSpPr>
          <p:nvPr>
            <p:ph type="body" sz="quarter" idx="10" hasCustomPrompt="1"/>
          </p:nvPr>
        </p:nvSpPr>
        <p:spPr>
          <a:xfrm>
            <a:off x="0" y="2442412"/>
            <a:ext cx="10503568" cy="1895127"/>
          </a:xfrm>
        </p:spPr>
        <p:txBody>
          <a:bodyPr lIns="457200">
            <a:normAutofit/>
          </a:bodyPr>
          <a:lstStyle>
            <a:lvl1pPr>
              <a:defRPr sz="5882">
                <a:solidFill>
                  <a:schemeClr val="bg1"/>
                </a:solidFill>
              </a:defRPr>
            </a:lvl1pPr>
          </a:lstStyle>
          <a:p>
            <a:pPr lvl="0"/>
            <a:r>
              <a:rPr lang="en-US"/>
              <a:t>Title of Presentation</a:t>
            </a:r>
          </a:p>
        </p:txBody>
      </p:sp>
      <p:sp>
        <p:nvSpPr>
          <p:cNvPr id="4" name="Text Placeholder 3"/>
          <p:cNvSpPr>
            <a:spLocks noGrp="1"/>
          </p:cNvSpPr>
          <p:nvPr>
            <p:ph type="body" sz="quarter" idx="11" hasCustomPrompt="1"/>
          </p:nvPr>
        </p:nvSpPr>
        <p:spPr>
          <a:xfrm>
            <a:off x="0" y="4348895"/>
            <a:ext cx="10515600" cy="1874520"/>
          </a:xfrm>
        </p:spPr>
        <p:txBody>
          <a:bodyPr lIns="457200">
            <a:normAutofit/>
          </a:bodyPr>
          <a:lstStyle>
            <a:lvl1pPr>
              <a:spcBef>
                <a:spcPts val="1500"/>
              </a:spcBef>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a:t>
            </a:r>
          </a:p>
          <a:p>
            <a:pPr lvl="0"/>
            <a:r>
              <a:rPr lang="en-US"/>
              <a:t>Title</a:t>
            </a:r>
          </a:p>
        </p:txBody>
      </p:sp>
    </p:spTree>
    <p:extLst>
      <p:ext uri="{BB962C8B-B14F-4D97-AF65-F5344CB8AC3E}">
        <p14:creationId xmlns:p14="http://schemas.microsoft.com/office/powerpoint/2010/main" val="13224343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p:cNvSpPr/>
          <p:nvPr userDrawn="1"/>
        </p:nvSpPr>
        <p:spPr>
          <a:xfrm>
            <a:off x="0" y="0"/>
            <a:ext cx="60807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Agenda</a:t>
            </a:r>
          </a:p>
        </p:txBody>
      </p:sp>
      <p:grpSp>
        <p:nvGrpSpPr>
          <p:cNvPr id="4" name="Group 4"/>
          <p:cNvGrpSpPr>
            <a:grpSpLocks noChangeAspect="1"/>
          </p:cNvGrpSpPr>
          <p:nvPr userDrawn="1"/>
        </p:nvGrpSpPr>
        <p:grpSpPr bwMode="auto">
          <a:xfrm>
            <a:off x="7350126" y="2232025"/>
            <a:ext cx="3697288" cy="4660900"/>
            <a:chOff x="4630" y="1406"/>
            <a:chExt cx="2329" cy="2936"/>
          </a:xfrm>
        </p:grpSpPr>
        <p:sp>
          <p:nvSpPr>
            <p:cNvPr id="5" name="AutoShape 3"/>
            <p:cNvSpPr>
              <a:spLocks noChangeAspect="1" noChangeArrowheads="1" noTextEdit="1"/>
            </p:cNvSpPr>
            <p:nvPr userDrawn="1"/>
          </p:nvSpPr>
          <p:spPr bwMode="auto">
            <a:xfrm>
              <a:off x="4630" y="1406"/>
              <a:ext cx="2326"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 name="Freeform 5"/>
            <p:cNvSpPr>
              <a:spLocks/>
            </p:cNvSpPr>
            <p:nvPr userDrawn="1"/>
          </p:nvSpPr>
          <p:spPr bwMode="auto">
            <a:xfrm>
              <a:off x="5514" y="1798"/>
              <a:ext cx="466" cy="96"/>
            </a:xfrm>
            <a:custGeom>
              <a:avLst/>
              <a:gdLst>
                <a:gd name="T0" fmla="*/ 146 w 146"/>
                <a:gd name="T1" fmla="*/ 23 h 30"/>
                <a:gd name="T2" fmla="*/ 139 w 146"/>
                <a:gd name="T3" fmla="*/ 30 h 30"/>
                <a:gd name="T4" fmla="*/ 8 w 146"/>
                <a:gd name="T5" fmla="*/ 30 h 30"/>
                <a:gd name="T6" fmla="*/ 0 w 146"/>
                <a:gd name="T7" fmla="*/ 23 h 30"/>
                <a:gd name="T8" fmla="*/ 0 w 146"/>
                <a:gd name="T9" fmla="*/ 7 h 30"/>
                <a:gd name="T10" fmla="*/ 8 w 146"/>
                <a:gd name="T11" fmla="*/ 0 h 30"/>
                <a:gd name="T12" fmla="*/ 139 w 146"/>
                <a:gd name="T13" fmla="*/ 0 h 30"/>
                <a:gd name="T14" fmla="*/ 146 w 146"/>
                <a:gd name="T15" fmla="*/ 7 h 30"/>
                <a:gd name="T16" fmla="*/ 146 w 146"/>
                <a:gd name="T17" fmla="*/ 2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0">
                  <a:moveTo>
                    <a:pt x="146" y="23"/>
                  </a:moveTo>
                  <a:cubicBezTo>
                    <a:pt x="146" y="27"/>
                    <a:pt x="143" y="30"/>
                    <a:pt x="139" y="30"/>
                  </a:cubicBezTo>
                  <a:cubicBezTo>
                    <a:pt x="8" y="30"/>
                    <a:pt x="8" y="30"/>
                    <a:pt x="8" y="30"/>
                  </a:cubicBezTo>
                  <a:cubicBezTo>
                    <a:pt x="3" y="30"/>
                    <a:pt x="0" y="27"/>
                    <a:pt x="0" y="23"/>
                  </a:cubicBezTo>
                  <a:cubicBezTo>
                    <a:pt x="0" y="7"/>
                    <a:pt x="0" y="7"/>
                    <a:pt x="0" y="7"/>
                  </a:cubicBezTo>
                  <a:cubicBezTo>
                    <a:pt x="0" y="3"/>
                    <a:pt x="3" y="0"/>
                    <a:pt x="8" y="0"/>
                  </a:cubicBezTo>
                  <a:cubicBezTo>
                    <a:pt x="139" y="0"/>
                    <a:pt x="139" y="0"/>
                    <a:pt x="139" y="0"/>
                  </a:cubicBezTo>
                  <a:cubicBezTo>
                    <a:pt x="143" y="0"/>
                    <a:pt x="146" y="3"/>
                    <a:pt x="146" y="7"/>
                  </a:cubicBezTo>
                  <a:lnTo>
                    <a:pt x="146" y="23"/>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 name="Rectangle 6"/>
            <p:cNvSpPr>
              <a:spLocks noChangeArrowheads="1"/>
            </p:cNvSpPr>
            <p:nvPr userDrawn="1"/>
          </p:nvSpPr>
          <p:spPr bwMode="auto">
            <a:xfrm>
              <a:off x="5492" y="3076"/>
              <a:ext cx="510" cy="1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8" name="Rectangle 7"/>
            <p:cNvSpPr>
              <a:spLocks noChangeArrowheads="1"/>
            </p:cNvSpPr>
            <p:nvPr userDrawn="1"/>
          </p:nvSpPr>
          <p:spPr bwMode="auto">
            <a:xfrm>
              <a:off x="5492" y="3076"/>
              <a:ext cx="130"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 name="Freeform 8"/>
            <p:cNvSpPr>
              <a:spLocks/>
            </p:cNvSpPr>
            <p:nvPr userDrawn="1"/>
          </p:nvSpPr>
          <p:spPr bwMode="auto">
            <a:xfrm>
              <a:off x="531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 name="Rectangle 9"/>
            <p:cNvSpPr>
              <a:spLocks noChangeArrowheads="1"/>
            </p:cNvSpPr>
            <p:nvPr userDrawn="1"/>
          </p:nvSpPr>
          <p:spPr bwMode="auto">
            <a:xfrm>
              <a:off x="5871" y="3076"/>
              <a:ext cx="131" cy="111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10"/>
            <p:cNvSpPr>
              <a:spLocks/>
            </p:cNvSpPr>
            <p:nvPr userDrawn="1"/>
          </p:nvSpPr>
          <p:spPr bwMode="auto">
            <a:xfrm>
              <a:off x="5696" y="4167"/>
              <a:ext cx="306" cy="159"/>
            </a:xfrm>
            <a:custGeom>
              <a:avLst/>
              <a:gdLst>
                <a:gd name="T0" fmla="*/ 55 w 96"/>
                <a:gd name="T1" fmla="*/ 0 h 50"/>
                <a:gd name="T2" fmla="*/ 0 w 96"/>
                <a:gd name="T3" fmla="*/ 50 h 50"/>
                <a:gd name="T4" fmla="*/ 55 w 96"/>
                <a:gd name="T5" fmla="*/ 50 h 50"/>
                <a:gd name="T6" fmla="*/ 96 w 96"/>
                <a:gd name="T7" fmla="*/ 50 h 50"/>
                <a:gd name="T8" fmla="*/ 96 w 96"/>
                <a:gd name="T9" fmla="*/ 0 h 50"/>
                <a:gd name="T10" fmla="*/ 55 w 96"/>
                <a:gd name="T11" fmla="*/ 0 h 50"/>
              </a:gdLst>
              <a:ahLst/>
              <a:cxnLst>
                <a:cxn ang="0">
                  <a:pos x="T0" y="T1"/>
                </a:cxn>
                <a:cxn ang="0">
                  <a:pos x="T2" y="T3"/>
                </a:cxn>
                <a:cxn ang="0">
                  <a:pos x="T4" y="T5"/>
                </a:cxn>
                <a:cxn ang="0">
                  <a:pos x="T6" y="T7"/>
                </a:cxn>
                <a:cxn ang="0">
                  <a:pos x="T8" y="T9"/>
                </a:cxn>
                <a:cxn ang="0">
                  <a:pos x="T10" y="T11"/>
                </a:cxn>
              </a:cxnLst>
              <a:rect l="0" t="0" r="r" b="b"/>
              <a:pathLst>
                <a:path w="96" h="50">
                  <a:moveTo>
                    <a:pt x="55" y="0"/>
                  </a:moveTo>
                  <a:cubicBezTo>
                    <a:pt x="26" y="0"/>
                    <a:pt x="3" y="22"/>
                    <a:pt x="0" y="50"/>
                  </a:cubicBezTo>
                  <a:cubicBezTo>
                    <a:pt x="55" y="50"/>
                    <a:pt x="55" y="50"/>
                    <a:pt x="55" y="50"/>
                  </a:cubicBezTo>
                  <a:cubicBezTo>
                    <a:pt x="96" y="50"/>
                    <a:pt x="96" y="50"/>
                    <a:pt x="96" y="50"/>
                  </a:cubicBezTo>
                  <a:cubicBezTo>
                    <a:pt x="96" y="0"/>
                    <a:pt x="96" y="0"/>
                    <a:pt x="96" y="0"/>
                  </a:cubicBezTo>
                  <a:lnTo>
                    <a:pt x="55"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1"/>
            <p:cNvSpPr>
              <a:spLocks/>
            </p:cNvSpPr>
            <p:nvPr userDrawn="1"/>
          </p:nvSpPr>
          <p:spPr bwMode="auto">
            <a:xfrm>
              <a:off x="5303" y="2158"/>
              <a:ext cx="887" cy="918"/>
            </a:xfrm>
            <a:custGeom>
              <a:avLst/>
              <a:gdLst>
                <a:gd name="T0" fmla="*/ 219 w 278"/>
                <a:gd name="T1" fmla="*/ 0 h 288"/>
                <a:gd name="T2" fmla="*/ 59 w 278"/>
                <a:gd name="T3" fmla="*/ 0 h 288"/>
                <a:gd name="T4" fmla="*/ 0 w 278"/>
                <a:gd name="T5" fmla="*/ 59 h 288"/>
                <a:gd name="T6" fmla="*/ 0 w 278"/>
                <a:gd name="T7" fmla="*/ 109 h 288"/>
                <a:gd name="T8" fmla="*/ 59 w 278"/>
                <a:gd name="T9" fmla="*/ 109 h 288"/>
                <a:gd name="T10" fmla="*/ 59 w 278"/>
                <a:gd name="T11" fmla="*/ 288 h 288"/>
                <a:gd name="T12" fmla="*/ 219 w 278"/>
                <a:gd name="T13" fmla="*/ 288 h 288"/>
                <a:gd name="T14" fmla="*/ 219 w 278"/>
                <a:gd name="T15" fmla="*/ 109 h 288"/>
                <a:gd name="T16" fmla="*/ 278 w 278"/>
                <a:gd name="T17" fmla="*/ 109 h 288"/>
                <a:gd name="T18" fmla="*/ 278 w 278"/>
                <a:gd name="T19" fmla="*/ 59 h 288"/>
                <a:gd name="T20" fmla="*/ 219 w 278"/>
                <a:gd name="T21"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88">
                  <a:moveTo>
                    <a:pt x="219" y="0"/>
                  </a:moveTo>
                  <a:cubicBezTo>
                    <a:pt x="59" y="0"/>
                    <a:pt x="59" y="0"/>
                    <a:pt x="59" y="0"/>
                  </a:cubicBezTo>
                  <a:cubicBezTo>
                    <a:pt x="26" y="0"/>
                    <a:pt x="0" y="27"/>
                    <a:pt x="0" y="59"/>
                  </a:cubicBezTo>
                  <a:cubicBezTo>
                    <a:pt x="0" y="109"/>
                    <a:pt x="0" y="109"/>
                    <a:pt x="0" y="109"/>
                  </a:cubicBezTo>
                  <a:cubicBezTo>
                    <a:pt x="59" y="109"/>
                    <a:pt x="59" y="109"/>
                    <a:pt x="59" y="109"/>
                  </a:cubicBezTo>
                  <a:cubicBezTo>
                    <a:pt x="59" y="288"/>
                    <a:pt x="59" y="288"/>
                    <a:pt x="59" y="288"/>
                  </a:cubicBezTo>
                  <a:cubicBezTo>
                    <a:pt x="219" y="288"/>
                    <a:pt x="219" y="288"/>
                    <a:pt x="219" y="288"/>
                  </a:cubicBezTo>
                  <a:cubicBezTo>
                    <a:pt x="219" y="109"/>
                    <a:pt x="219" y="109"/>
                    <a:pt x="219" y="109"/>
                  </a:cubicBezTo>
                  <a:cubicBezTo>
                    <a:pt x="278" y="109"/>
                    <a:pt x="278" y="109"/>
                    <a:pt x="278" y="109"/>
                  </a:cubicBezTo>
                  <a:cubicBezTo>
                    <a:pt x="278" y="59"/>
                    <a:pt x="278" y="59"/>
                    <a:pt x="278" y="59"/>
                  </a:cubicBezTo>
                  <a:cubicBezTo>
                    <a:pt x="278" y="27"/>
                    <a:pt x="252" y="0"/>
                    <a:pt x="2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12"/>
            <p:cNvSpPr>
              <a:spLocks/>
            </p:cNvSpPr>
            <p:nvPr userDrawn="1"/>
          </p:nvSpPr>
          <p:spPr bwMode="auto">
            <a:xfrm>
              <a:off x="5150" y="2506"/>
              <a:ext cx="316" cy="472"/>
            </a:xfrm>
            <a:custGeom>
              <a:avLst/>
              <a:gdLst>
                <a:gd name="T0" fmla="*/ 62 w 99"/>
                <a:gd name="T1" fmla="*/ 148 h 148"/>
                <a:gd name="T2" fmla="*/ 0 w 99"/>
                <a:gd name="T3" fmla="*/ 148 h 148"/>
                <a:gd name="T4" fmla="*/ 0 w 99"/>
                <a:gd name="T5" fmla="*/ 105 h 148"/>
                <a:gd name="T6" fmla="*/ 56 w 99"/>
                <a:gd name="T7" fmla="*/ 105 h 148"/>
                <a:gd name="T8" fmla="*/ 56 w 99"/>
                <a:gd name="T9" fmla="*/ 0 h 148"/>
                <a:gd name="T10" fmla="*/ 99 w 99"/>
                <a:gd name="T11" fmla="*/ 0 h 148"/>
                <a:gd name="T12" fmla="*/ 99 w 99"/>
                <a:gd name="T13" fmla="*/ 111 h 148"/>
                <a:gd name="T14" fmla="*/ 62 w 99"/>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48">
                  <a:moveTo>
                    <a:pt x="62" y="148"/>
                  </a:moveTo>
                  <a:cubicBezTo>
                    <a:pt x="0" y="148"/>
                    <a:pt x="0" y="148"/>
                    <a:pt x="0" y="148"/>
                  </a:cubicBezTo>
                  <a:cubicBezTo>
                    <a:pt x="0" y="105"/>
                    <a:pt x="0" y="105"/>
                    <a:pt x="0" y="105"/>
                  </a:cubicBezTo>
                  <a:cubicBezTo>
                    <a:pt x="56" y="105"/>
                    <a:pt x="56" y="105"/>
                    <a:pt x="56" y="105"/>
                  </a:cubicBezTo>
                  <a:cubicBezTo>
                    <a:pt x="56" y="0"/>
                    <a:pt x="56" y="0"/>
                    <a:pt x="56" y="0"/>
                  </a:cubicBezTo>
                  <a:cubicBezTo>
                    <a:pt x="99" y="0"/>
                    <a:pt x="99" y="0"/>
                    <a:pt x="99" y="0"/>
                  </a:cubicBezTo>
                  <a:cubicBezTo>
                    <a:pt x="99" y="111"/>
                    <a:pt x="99" y="111"/>
                    <a:pt x="99" y="111"/>
                  </a:cubicBezTo>
                  <a:cubicBezTo>
                    <a:pt x="99" y="131"/>
                    <a:pt x="82" y="148"/>
                    <a:pt x="62" y="148"/>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Rectangle 13"/>
            <p:cNvSpPr>
              <a:spLocks noChangeArrowheads="1"/>
            </p:cNvSpPr>
            <p:nvPr userDrawn="1"/>
          </p:nvSpPr>
          <p:spPr bwMode="auto">
            <a:xfrm>
              <a:off x="6028" y="2506"/>
              <a:ext cx="137" cy="81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14"/>
            <p:cNvSpPr>
              <a:spLocks/>
            </p:cNvSpPr>
            <p:nvPr userDrawn="1"/>
          </p:nvSpPr>
          <p:spPr bwMode="auto">
            <a:xfrm>
              <a:off x="6028" y="3185"/>
              <a:ext cx="137" cy="274"/>
            </a:xfrm>
            <a:custGeom>
              <a:avLst/>
              <a:gdLst>
                <a:gd name="T0" fmla="*/ 0 w 43"/>
                <a:gd name="T1" fmla="*/ 0 h 86"/>
                <a:gd name="T2" fmla="*/ 0 w 43"/>
                <a:gd name="T3" fmla="*/ 86 h 86"/>
                <a:gd name="T4" fmla="*/ 43 w 43"/>
                <a:gd name="T5" fmla="*/ 43 h 86"/>
                <a:gd name="T6" fmla="*/ 0 w 43"/>
                <a:gd name="T7" fmla="*/ 0 h 86"/>
              </a:gdLst>
              <a:ahLst/>
              <a:cxnLst>
                <a:cxn ang="0">
                  <a:pos x="T0" y="T1"/>
                </a:cxn>
                <a:cxn ang="0">
                  <a:pos x="T2" y="T3"/>
                </a:cxn>
                <a:cxn ang="0">
                  <a:pos x="T4" y="T5"/>
                </a:cxn>
                <a:cxn ang="0">
                  <a:pos x="T6" y="T7"/>
                </a:cxn>
              </a:cxnLst>
              <a:rect l="0" t="0" r="r" b="b"/>
              <a:pathLst>
                <a:path w="43" h="86">
                  <a:moveTo>
                    <a:pt x="0" y="0"/>
                  </a:moveTo>
                  <a:cubicBezTo>
                    <a:pt x="0" y="86"/>
                    <a:pt x="0" y="86"/>
                    <a:pt x="0" y="86"/>
                  </a:cubicBezTo>
                  <a:cubicBezTo>
                    <a:pt x="24" y="86"/>
                    <a:pt x="43" y="67"/>
                    <a:pt x="43" y="43"/>
                  </a:cubicBezTo>
                  <a:cubicBezTo>
                    <a:pt x="43" y="19"/>
                    <a:pt x="24"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5"/>
            <p:cNvSpPr>
              <a:spLocks/>
            </p:cNvSpPr>
            <p:nvPr userDrawn="1"/>
          </p:nvSpPr>
          <p:spPr bwMode="auto">
            <a:xfrm>
              <a:off x="5013" y="2837"/>
              <a:ext cx="278" cy="141"/>
            </a:xfrm>
            <a:custGeom>
              <a:avLst/>
              <a:gdLst>
                <a:gd name="T0" fmla="*/ 87 w 87"/>
                <a:gd name="T1" fmla="*/ 0 h 44"/>
                <a:gd name="T2" fmla="*/ 0 w 87"/>
                <a:gd name="T3" fmla="*/ 0 h 44"/>
                <a:gd name="T4" fmla="*/ 43 w 87"/>
                <a:gd name="T5" fmla="*/ 44 h 44"/>
                <a:gd name="T6" fmla="*/ 87 w 87"/>
                <a:gd name="T7" fmla="*/ 0 h 44"/>
              </a:gdLst>
              <a:ahLst/>
              <a:cxnLst>
                <a:cxn ang="0">
                  <a:pos x="T0" y="T1"/>
                </a:cxn>
                <a:cxn ang="0">
                  <a:pos x="T2" y="T3"/>
                </a:cxn>
                <a:cxn ang="0">
                  <a:pos x="T4" y="T5"/>
                </a:cxn>
                <a:cxn ang="0">
                  <a:pos x="T6" y="T7"/>
                </a:cxn>
              </a:cxnLst>
              <a:rect l="0" t="0" r="r" b="b"/>
              <a:pathLst>
                <a:path w="87" h="44">
                  <a:moveTo>
                    <a:pt x="87" y="0"/>
                  </a:moveTo>
                  <a:cubicBezTo>
                    <a:pt x="0" y="0"/>
                    <a:pt x="0" y="0"/>
                    <a:pt x="0" y="0"/>
                  </a:cubicBezTo>
                  <a:cubicBezTo>
                    <a:pt x="0" y="24"/>
                    <a:pt x="19" y="44"/>
                    <a:pt x="43" y="44"/>
                  </a:cubicBezTo>
                  <a:cubicBezTo>
                    <a:pt x="68" y="44"/>
                    <a:pt x="87" y="24"/>
                    <a:pt x="87"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Rectangle 16"/>
            <p:cNvSpPr>
              <a:spLocks noChangeArrowheads="1"/>
            </p:cNvSpPr>
            <p:nvPr userDrawn="1"/>
          </p:nvSpPr>
          <p:spPr bwMode="auto">
            <a:xfrm>
              <a:off x="6028" y="3150"/>
              <a:ext cx="140" cy="73"/>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 name="Rectangle 17"/>
            <p:cNvSpPr>
              <a:spLocks noChangeArrowheads="1"/>
            </p:cNvSpPr>
            <p:nvPr userDrawn="1"/>
          </p:nvSpPr>
          <p:spPr bwMode="auto">
            <a:xfrm>
              <a:off x="4796" y="2774"/>
              <a:ext cx="609" cy="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8"/>
            <p:cNvSpPr>
              <a:spLocks/>
            </p:cNvSpPr>
            <p:nvPr userDrawn="1"/>
          </p:nvSpPr>
          <p:spPr bwMode="auto">
            <a:xfrm>
              <a:off x="4630" y="2467"/>
              <a:ext cx="635" cy="307"/>
            </a:xfrm>
            <a:custGeom>
              <a:avLst/>
              <a:gdLst>
                <a:gd name="T0" fmla="*/ 469 w 635"/>
                <a:gd name="T1" fmla="*/ 0 h 307"/>
                <a:gd name="T2" fmla="*/ 0 w 635"/>
                <a:gd name="T3" fmla="*/ 0 h 307"/>
                <a:gd name="T4" fmla="*/ 166 w 635"/>
                <a:gd name="T5" fmla="*/ 307 h 307"/>
                <a:gd name="T6" fmla="*/ 635 w 635"/>
                <a:gd name="T7" fmla="*/ 307 h 307"/>
                <a:gd name="T8" fmla="*/ 469 w 635"/>
                <a:gd name="T9" fmla="*/ 0 h 307"/>
              </a:gdLst>
              <a:ahLst/>
              <a:cxnLst>
                <a:cxn ang="0">
                  <a:pos x="T0" y="T1"/>
                </a:cxn>
                <a:cxn ang="0">
                  <a:pos x="T2" y="T3"/>
                </a:cxn>
                <a:cxn ang="0">
                  <a:pos x="T4" y="T5"/>
                </a:cxn>
                <a:cxn ang="0">
                  <a:pos x="T6" y="T7"/>
                </a:cxn>
                <a:cxn ang="0">
                  <a:pos x="T8" y="T9"/>
                </a:cxn>
              </a:cxnLst>
              <a:rect l="0" t="0" r="r" b="b"/>
              <a:pathLst>
                <a:path w="635" h="307">
                  <a:moveTo>
                    <a:pt x="469" y="0"/>
                  </a:moveTo>
                  <a:lnTo>
                    <a:pt x="0" y="0"/>
                  </a:lnTo>
                  <a:lnTo>
                    <a:pt x="166" y="307"/>
                  </a:lnTo>
                  <a:lnTo>
                    <a:pt x="635" y="307"/>
                  </a:lnTo>
                  <a:lnTo>
                    <a:pt x="4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Rectangle 19"/>
            <p:cNvSpPr>
              <a:spLocks noChangeArrowheads="1"/>
            </p:cNvSpPr>
            <p:nvPr userDrawn="1"/>
          </p:nvSpPr>
          <p:spPr bwMode="auto">
            <a:xfrm>
              <a:off x="5265" y="2774"/>
              <a:ext cx="140" cy="6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20"/>
            <p:cNvSpPr>
              <a:spLocks/>
            </p:cNvSpPr>
            <p:nvPr userDrawn="1"/>
          </p:nvSpPr>
          <p:spPr bwMode="auto">
            <a:xfrm>
              <a:off x="5667" y="1970"/>
              <a:ext cx="160" cy="268"/>
            </a:xfrm>
            <a:custGeom>
              <a:avLst/>
              <a:gdLst>
                <a:gd name="T0" fmla="*/ 80 w 160"/>
                <a:gd name="T1" fmla="*/ 268 h 268"/>
                <a:gd name="T2" fmla="*/ 0 w 160"/>
                <a:gd name="T3" fmla="*/ 188 h 268"/>
                <a:gd name="T4" fmla="*/ 0 w 160"/>
                <a:gd name="T5" fmla="*/ 0 h 268"/>
                <a:gd name="T6" fmla="*/ 160 w 160"/>
                <a:gd name="T7" fmla="*/ 0 h 268"/>
                <a:gd name="T8" fmla="*/ 160 w 160"/>
                <a:gd name="T9" fmla="*/ 188 h 268"/>
                <a:gd name="T10" fmla="*/ 80 w 160"/>
                <a:gd name="T11" fmla="*/ 268 h 268"/>
              </a:gdLst>
              <a:ahLst/>
              <a:cxnLst>
                <a:cxn ang="0">
                  <a:pos x="T0" y="T1"/>
                </a:cxn>
                <a:cxn ang="0">
                  <a:pos x="T2" y="T3"/>
                </a:cxn>
                <a:cxn ang="0">
                  <a:pos x="T4" y="T5"/>
                </a:cxn>
                <a:cxn ang="0">
                  <a:pos x="T6" y="T7"/>
                </a:cxn>
                <a:cxn ang="0">
                  <a:pos x="T8" y="T9"/>
                </a:cxn>
                <a:cxn ang="0">
                  <a:pos x="T10" y="T11"/>
                </a:cxn>
              </a:cxnLst>
              <a:rect l="0" t="0" r="r" b="b"/>
              <a:pathLst>
                <a:path w="160" h="268">
                  <a:moveTo>
                    <a:pt x="80" y="268"/>
                  </a:moveTo>
                  <a:lnTo>
                    <a:pt x="0" y="188"/>
                  </a:lnTo>
                  <a:lnTo>
                    <a:pt x="0" y="0"/>
                  </a:lnTo>
                  <a:lnTo>
                    <a:pt x="160" y="0"/>
                  </a:lnTo>
                  <a:lnTo>
                    <a:pt x="160" y="188"/>
                  </a:lnTo>
                  <a:lnTo>
                    <a:pt x="80" y="26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21"/>
            <p:cNvSpPr>
              <a:spLocks/>
            </p:cNvSpPr>
            <p:nvPr userDrawn="1"/>
          </p:nvSpPr>
          <p:spPr bwMode="auto">
            <a:xfrm>
              <a:off x="5667" y="1970"/>
              <a:ext cx="160" cy="144"/>
            </a:xfrm>
            <a:custGeom>
              <a:avLst/>
              <a:gdLst>
                <a:gd name="T0" fmla="*/ 0 w 50"/>
                <a:gd name="T1" fmla="*/ 41 h 45"/>
                <a:gd name="T2" fmla="*/ 25 w 50"/>
                <a:gd name="T3" fmla="*/ 45 h 45"/>
                <a:gd name="T4" fmla="*/ 50 w 50"/>
                <a:gd name="T5" fmla="*/ 41 h 45"/>
                <a:gd name="T6" fmla="*/ 50 w 50"/>
                <a:gd name="T7" fmla="*/ 0 h 45"/>
                <a:gd name="T8" fmla="*/ 0 w 50"/>
                <a:gd name="T9" fmla="*/ 0 h 45"/>
                <a:gd name="T10" fmla="*/ 0 w 50"/>
                <a:gd name="T11" fmla="*/ 41 h 45"/>
              </a:gdLst>
              <a:ahLst/>
              <a:cxnLst>
                <a:cxn ang="0">
                  <a:pos x="T0" y="T1"/>
                </a:cxn>
                <a:cxn ang="0">
                  <a:pos x="T2" y="T3"/>
                </a:cxn>
                <a:cxn ang="0">
                  <a:pos x="T4" y="T5"/>
                </a:cxn>
                <a:cxn ang="0">
                  <a:pos x="T6" y="T7"/>
                </a:cxn>
                <a:cxn ang="0">
                  <a:pos x="T8" y="T9"/>
                </a:cxn>
                <a:cxn ang="0">
                  <a:pos x="T10" y="T11"/>
                </a:cxn>
              </a:cxnLst>
              <a:rect l="0" t="0" r="r" b="b"/>
              <a:pathLst>
                <a:path w="50" h="45">
                  <a:moveTo>
                    <a:pt x="0" y="41"/>
                  </a:moveTo>
                  <a:cubicBezTo>
                    <a:pt x="8" y="43"/>
                    <a:pt x="16" y="45"/>
                    <a:pt x="25" y="45"/>
                  </a:cubicBezTo>
                  <a:cubicBezTo>
                    <a:pt x="34" y="45"/>
                    <a:pt x="42" y="43"/>
                    <a:pt x="50" y="41"/>
                  </a:cubicBezTo>
                  <a:cubicBezTo>
                    <a:pt x="50" y="0"/>
                    <a:pt x="50" y="0"/>
                    <a:pt x="50" y="0"/>
                  </a:cubicBezTo>
                  <a:cubicBezTo>
                    <a:pt x="0" y="0"/>
                    <a:pt x="0" y="0"/>
                    <a:pt x="0" y="0"/>
                  </a:cubicBezTo>
                  <a:lnTo>
                    <a:pt x="0" y="4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22"/>
            <p:cNvSpPr>
              <a:spLocks/>
            </p:cNvSpPr>
            <p:nvPr userDrawn="1"/>
          </p:nvSpPr>
          <p:spPr bwMode="auto">
            <a:xfrm>
              <a:off x="5504" y="1671"/>
              <a:ext cx="485" cy="51"/>
            </a:xfrm>
            <a:custGeom>
              <a:avLst/>
              <a:gdLst>
                <a:gd name="T0" fmla="*/ 152 w 152"/>
                <a:gd name="T1" fmla="*/ 8 h 16"/>
                <a:gd name="T2" fmla="*/ 144 w 152"/>
                <a:gd name="T3" fmla="*/ 16 h 16"/>
                <a:gd name="T4" fmla="*/ 8 w 152"/>
                <a:gd name="T5" fmla="*/ 16 h 16"/>
                <a:gd name="T6" fmla="*/ 0 w 152"/>
                <a:gd name="T7" fmla="*/ 8 h 16"/>
                <a:gd name="T8" fmla="*/ 0 w 152"/>
                <a:gd name="T9" fmla="*/ 8 h 16"/>
                <a:gd name="T10" fmla="*/ 8 w 152"/>
                <a:gd name="T11" fmla="*/ 0 h 16"/>
                <a:gd name="T12" fmla="*/ 144 w 152"/>
                <a:gd name="T13" fmla="*/ 0 h 16"/>
                <a:gd name="T14" fmla="*/ 152 w 15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16">
                  <a:moveTo>
                    <a:pt x="152" y="8"/>
                  </a:moveTo>
                  <a:cubicBezTo>
                    <a:pt x="152" y="12"/>
                    <a:pt x="148" y="16"/>
                    <a:pt x="144" y="16"/>
                  </a:cubicBezTo>
                  <a:cubicBezTo>
                    <a:pt x="8" y="16"/>
                    <a:pt x="8" y="16"/>
                    <a:pt x="8" y="16"/>
                  </a:cubicBezTo>
                  <a:cubicBezTo>
                    <a:pt x="4" y="16"/>
                    <a:pt x="0" y="12"/>
                    <a:pt x="0" y="8"/>
                  </a:cubicBezTo>
                  <a:cubicBezTo>
                    <a:pt x="0" y="8"/>
                    <a:pt x="0" y="8"/>
                    <a:pt x="0" y="8"/>
                  </a:cubicBezTo>
                  <a:cubicBezTo>
                    <a:pt x="0" y="3"/>
                    <a:pt x="4" y="0"/>
                    <a:pt x="8" y="0"/>
                  </a:cubicBezTo>
                  <a:cubicBezTo>
                    <a:pt x="144" y="0"/>
                    <a:pt x="144" y="0"/>
                    <a:pt x="144" y="0"/>
                  </a:cubicBezTo>
                  <a:cubicBezTo>
                    <a:pt x="148" y="0"/>
                    <a:pt x="152" y="3"/>
                    <a:pt x="152"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Freeform 23"/>
            <p:cNvSpPr>
              <a:spLocks/>
            </p:cNvSpPr>
            <p:nvPr userDrawn="1"/>
          </p:nvSpPr>
          <p:spPr bwMode="auto">
            <a:xfrm>
              <a:off x="5555" y="1409"/>
              <a:ext cx="383" cy="265"/>
            </a:xfrm>
            <a:custGeom>
              <a:avLst/>
              <a:gdLst>
                <a:gd name="T0" fmla="*/ 60 w 120"/>
                <a:gd name="T1" fmla="*/ 0 h 83"/>
                <a:gd name="T2" fmla="*/ 0 w 120"/>
                <a:gd name="T3" fmla="*/ 61 h 83"/>
                <a:gd name="T4" fmla="*/ 0 w 120"/>
                <a:gd name="T5" fmla="*/ 83 h 83"/>
                <a:gd name="T6" fmla="*/ 120 w 120"/>
                <a:gd name="T7" fmla="*/ 83 h 83"/>
                <a:gd name="T8" fmla="*/ 120 w 120"/>
                <a:gd name="T9" fmla="*/ 61 h 83"/>
                <a:gd name="T10" fmla="*/ 60 w 120"/>
                <a:gd name="T11" fmla="*/ 0 h 83"/>
              </a:gdLst>
              <a:ahLst/>
              <a:cxnLst>
                <a:cxn ang="0">
                  <a:pos x="T0" y="T1"/>
                </a:cxn>
                <a:cxn ang="0">
                  <a:pos x="T2" y="T3"/>
                </a:cxn>
                <a:cxn ang="0">
                  <a:pos x="T4" y="T5"/>
                </a:cxn>
                <a:cxn ang="0">
                  <a:pos x="T6" y="T7"/>
                </a:cxn>
                <a:cxn ang="0">
                  <a:pos x="T8" y="T9"/>
                </a:cxn>
                <a:cxn ang="0">
                  <a:pos x="T10" y="T11"/>
                </a:cxn>
              </a:cxnLst>
              <a:rect l="0" t="0" r="r" b="b"/>
              <a:pathLst>
                <a:path w="120" h="83">
                  <a:moveTo>
                    <a:pt x="60" y="0"/>
                  </a:moveTo>
                  <a:cubicBezTo>
                    <a:pt x="27" y="0"/>
                    <a:pt x="0" y="27"/>
                    <a:pt x="0" y="61"/>
                  </a:cubicBezTo>
                  <a:cubicBezTo>
                    <a:pt x="0" y="83"/>
                    <a:pt x="0" y="83"/>
                    <a:pt x="0" y="83"/>
                  </a:cubicBezTo>
                  <a:cubicBezTo>
                    <a:pt x="120" y="83"/>
                    <a:pt x="120" y="83"/>
                    <a:pt x="120" y="83"/>
                  </a:cubicBezTo>
                  <a:cubicBezTo>
                    <a:pt x="120" y="61"/>
                    <a:pt x="120" y="61"/>
                    <a:pt x="120" y="61"/>
                  </a:cubicBezTo>
                  <a:cubicBezTo>
                    <a:pt x="120" y="27"/>
                    <a:pt x="93" y="0"/>
                    <a:pt x="6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Rectangle 24"/>
            <p:cNvSpPr>
              <a:spLocks noChangeArrowheads="1"/>
            </p:cNvSpPr>
            <p:nvPr userDrawn="1"/>
          </p:nvSpPr>
          <p:spPr bwMode="auto">
            <a:xfrm>
              <a:off x="5555" y="1604"/>
              <a:ext cx="383" cy="67"/>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25"/>
            <p:cNvSpPr>
              <a:spLocks/>
            </p:cNvSpPr>
            <p:nvPr userDrawn="1"/>
          </p:nvSpPr>
          <p:spPr bwMode="auto">
            <a:xfrm>
              <a:off x="5555" y="1722"/>
              <a:ext cx="383" cy="360"/>
            </a:xfrm>
            <a:custGeom>
              <a:avLst/>
              <a:gdLst>
                <a:gd name="T0" fmla="*/ 0 w 120"/>
                <a:gd name="T1" fmla="*/ 0 h 113"/>
                <a:gd name="T2" fmla="*/ 0 w 120"/>
                <a:gd name="T3" fmla="*/ 93 h 113"/>
                <a:gd name="T4" fmla="*/ 1 w 120"/>
                <a:gd name="T5" fmla="*/ 93 h 113"/>
                <a:gd name="T6" fmla="*/ 60 w 120"/>
                <a:gd name="T7" fmla="*/ 113 h 113"/>
                <a:gd name="T8" fmla="*/ 119 w 120"/>
                <a:gd name="T9" fmla="*/ 93 h 113"/>
                <a:gd name="T10" fmla="*/ 120 w 120"/>
                <a:gd name="T11" fmla="*/ 93 h 113"/>
                <a:gd name="T12" fmla="*/ 120 w 120"/>
                <a:gd name="T13" fmla="*/ 0 h 113"/>
                <a:gd name="T14" fmla="*/ 0 w 120"/>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3">
                  <a:moveTo>
                    <a:pt x="0" y="0"/>
                  </a:moveTo>
                  <a:cubicBezTo>
                    <a:pt x="0" y="93"/>
                    <a:pt x="0" y="93"/>
                    <a:pt x="0" y="93"/>
                  </a:cubicBezTo>
                  <a:cubicBezTo>
                    <a:pt x="1" y="93"/>
                    <a:pt x="1" y="93"/>
                    <a:pt x="1" y="93"/>
                  </a:cubicBezTo>
                  <a:cubicBezTo>
                    <a:pt x="17" y="105"/>
                    <a:pt x="38" y="113"/>
                    <a:pt x="60" y="113"/>
                  </a:cubicBezTo>
                  <a:cubicBezTo>
                    <a:pt x="82" y="113"/>
                    <a:pt x="103" y="105"/>
                    <a:pt x="119" y="93"/>
                  </a:cubicBezTo>
                  <a:cubicBezTo>
                    <a:pt x="120" y="93"/>
                    <a:pt x="120" y="93"/>
                    <a:pt x="120" y="93"/>
                  </a:cubicBezTo>
                  <a:cubicBezTo>
                    <a:pt x="120" y="0"/>
                    <a:pt x="120" y="0"/>
                    <a:pt x="12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Rectangle 26"/>
            <p:cNvSpPr>
              <a:spLocks noChangeArrowheads="1"/>
            </p:cNvSpPr>
            <p:nvPr userDrawn="1"/>
          </p:nvSpPr>
          <p:spPr bwMode="auto">
            <a:xfrm>
              <a:off x="6028"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Rectangle 27"/>
            <p:cNvSpPr>
              <a:spLocks noChangeArrowheads="1"/>
            </p:cNvSpPr>
            <p:nvPr userDrawn="1"/>
          </p:nvSpPr>
          <p:spPr bwMode="auto">
            <a:xfrm>
              <a:off x="5329" y="2506"/>
              <a:ext cx="137" cy="38"/>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8"/>
            <p:cNvSpPr>
              <a:spLocks/>
            </p:cNvSpPr>
            <p:nvPr userDrawn="1"/>
          </p:nvSpPr>
          <p:spPr bwMode="auto">
            <a:xfrm>
              <a:off x="5613" y="1903"/>
              <a:ext cx="268" cy="61"/>
            </a:xfrm>
            <a:custGeom>
              <a:avLst/>
              <a:gdLst>
                <a:gd name="T0" fmla="*/ 75 w 84"/>
                <a:gd name="T1" fmla="*/ 0 h 19"/>
                <a:gd name="T2" fmla="*/ 74 w 84"/>
                <a:gd name="T3" fmla="*/ 0 h 19"/>
                <a:gd name="T4" fmla="*/ 80 w 84"/>
                <a:gd name="T5" fmla="*/ 7 h 19"/>
                <a:gd name="T6" fmla="*/ 76 w 84"/>
                <a:gd name="T7" fmla="*/ 14 h 19"/>
                <a:gd name="T8" fmla="*/ 54 w 84"/>
                <a:gd name="T9" fmla="*/ 6 h 19"/>
                <a:gd name="T10" fmla="*/ 42 w 84"/>
                <a:gd name="T11" fmla="*/ 13 h 19"/>
                <a:gd name="T12" fmla="*/ 30 w 84"/>
                <a:gd name="T13" fmla="*/ 6 h 19"/>
                <a:gd name="T14" fmla="*/ 8 w 84"/>
                <a:gd name="T15" fmla="*/ 14 h 19"/>
                <a:gd name="T16" fmla="*/ 4 w 84"/>
                <a:gd name="T17" fmla="*/ 7 h 19"/>
                <a:gd name="T18" fmla="*/ 10 w 84"/>
                <a:gd name="T19" fmla="*/ 0 h 19"/>
                <a:gd name="T20" fmla="*/ 9 w 84"/>
                <a:gd name="T21" fmla="*/ 0 h 19"/>
                <a:gd name="T22" fmla="*/ 0 w 84"/>
                <a:gd name="T23" fmla="*/ 9 h 19"/>
                <a:gd name="T24" fmla="*/ 8 w 84"/>
                <a:gd name="T25" fmla="*/ 19 h 19"/>
                <a:gd name="T26" fmla="*/ 40 w 84"/>
                <a:gd name="T27" fmla="*/ 19 h 19"/>
                <a:gd name="T28" fmla="*/ 44 w 84"/>
                <a:gd name="T29" fmla="*/ 19 h 19"/>
                <a:gd name="T30" fmla="*/ 76 w 84"/>
                <a:gd name="T31" fmla="*/ 19 h 19"/>
                <a:gd name="T32" fmla="*/ 84 w 84"/>
                <a:gd name="T33" fmla="*/ 9 h 19"/>
                <a:gd name="T34" fmla="*/ 75 w 8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9">
                  <a:moveTo>
                    <a:pt x="75" y="0"/>
                  </a:moveTo>
                  <a:cubicBezTo>
                    <a:pt x="75" y="0"/>
                    <a:pt x="75" y="0"/>
                    <a:pt x="74" y="0"/>
                  </a:cubicBezTo>
                  <a:cubicBezTo>
                    <a:pt x="78" y="0"/>
                    <a:pt x="80" y="3"/>
                    <a:pt x="80" y="7"/>
                  </a:cubicBezTo>
                  <a:cubicBezTo>
                    <a:pt x="80" y="10"/>
                    <a:pt x="79" y="14"/>
                    <a:pt x="76" y="14"/>
                  </a:cubicBezTo>
                  <a:cubicBezTo>
                    <a:pt x="65" y="14"/>
                    <a:pt x="63" y="6"/>
                    <a:pt x="54" y="6"/>
                  </a:cubicBezTo>
                  <a:cubicBezTo>
                    <a:pt x="47" y="6"/>
                    <a:pt x="44" y="9"/>
                    <a:pt x="42" y="13"/>
                  </a:cubicBezTo>
                  <a:cubicBezTo>
                    <a:pt x="40" y="9"/>
                    <a:pt x="37" y="6"/>
                    <a:pt x="30" y="6"/>
                  </a:cubicBezTo>
                  <a:cubicBezTo>
                    <a:pt x="21" y="6"/>
                    <a:pt x="19" y="14"/>
                    <a:pt x="8" y="14"/>
                  </a:cubicBezTo>
                  <a:cubicBezTo>
                    <a:pt x="5" y="14"/>
                    <a:pt x="4" y="10"/>
                    <a:pt x="4" y="7"/>
                  </a:cubicBezTo>
                  <a:cubicBezTo>
                    <a:pt x="4" y="3"/>
                    <a:pt x="7" y="0"/>
                    <a:pt x="10" y="0"/>
                  </a:cubicBezTo>
                  <a:cubicBezTo>
                    <a:pt x="9" y="0"/>
                    <a:pt x="9" y="0"/>
                    <a:pt x="9" y="0"/>
                  </a:cubicBezTo>
                  <a:cubicBezTo>
                    <a:pt x="4" y="0"/>
                    <a:pt x="0" y="4"/>
                    <a:pt x="0" y="9"/>
                  </a:cubicBezTo>
                  <a:cubicBezTo>
                    <a:pt x="0" y="14"/>
                    <a:pt x="4" y="18"/>
                    <a:pt x="8" y="19"/>
                  </a:cubicBezTo>
                  <a:cubicBezTo>
                    <a:pt x="14" y="19"/>
                    <a:pt x="33" y="19"/>
                    <a:pt x="40" y="19"/>
                  </a:cubicBezTo>
                  <a:cubicBezTo>
                    <a:pt x="42" y="19"/>
                    <a:pt x="44" y="19"/>
                    <a:pt x="44" y="19"/>
                  </a:cubicBezTo>
                  <a:cubicBezTo>
                    <a:pt x="51" y="19"/>
                    <a:pt x="70" y="19"/>
                    <a:pt x="76" y="19"/>
                  </a:cubicBezTo>
                  <a:cubicBezTo>
                    <a:pt x="80" y="18"/>
                    <a:pt x="84" y="14"/>
                    <a:pt x="84" y="9"/>
                  </a:cubicBezTo>
                  <a:cubicBezTo>
                    <a:pt x="84" y="4"/>
                    <a:pt x="80"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9"/>
            <p:cNvSpPr>
              <a:spLocks noEditPoints="1"/>
            </p:cNvSpPr>
            <p:nvPr userDrawn="1"/>
          </p:nvSpPr>
          <p:spPr bwMode="auto">
            <a:xfrm>
              <a:off x="5597" y="1776"/>
              <a:ext cx="297" cy="105"/>
            </a:xfrm>
            <a:custGeom>
              <a:avLst/>
              <a:gdLst>
                <a:gd name="T0" fmla="*/ 52 w 93"/>
                <a:gd name="T1" fmla="*/ 3 h 33"/>
                <a:gd name="T2" fmla="*/ 47 w 93"/>
                <a:gd name="T3" fmla="*/ 3 h 33"/>
                <a:gd name="T4" fmla="*/ 42 w 93"/>
                <a:gd name="T5" fmla="*/ 3 h 33"/>
                <a:gd name="T6" fmla="*/ 0 w 93"/>
                <a:gd name="T7" fmla="*/ 4 h 33"/>
                <a:gd name="T8" fmla="*/ 5 w 93"/>
                <a:gd name="T9" fmla="*/ 23 h 33"/>
                <a:gd name="T10" fmla="*/ 8 w 93"/>
                <a:gd name="T11" fmla="*/ 29 h 33"/>
                <a:gd name="T12" fmla="*/ 47 w 93"/>
                <a:gd name="T13" fmla="*/ 10 h 33"/>
                <a:gd name="T14" fmla="*/ 88 w 93"/>
                <a:gd name="T15" fmla="*/ 23 h 33"/>
                <a:gd name="T16" fmla="*/ 93 w 93"/>
                <a:gd name="T17" fmla="*/ 4 h 33"/>
                <a:gd name="T18" fmla="*/ 34 w 93"/>
                <a:gd name="T19" fmla="*/ 4 h 33"/>
                <a:gd name="T20" fmla="*/ 8 w 93"/>
                <a:gd name="T21" fmla="*/ 5 h 33"/>
                <a:gd name="T22" fmla="*/ 6 w 93"/>
                <a:gd name="T23" fmla="*/ 7 h 33"/>
                <a:gd name="T24" fmla="*/ 2 w 93"/>
                <a:gd name="T25" fmla="*/ 6 h 33"/>
                <a:gd name="T26" fmla="*/ 4 w 93"/>
                <a:gd name="T27" fmla="*/ 6 h 33"/>
                <a:gd name="T28" fmla="*/ 30 w 93"/>
                <a:gd name="T29" fmla="*/ 29 h 33"/>
                <a:gd name="T30" fmla="*/ 10 w 93"/>
                <a:gd name="T31" fmla="*/ 27 h 33"/>
                <a:gd name="T32" fmla="*/ 34 w 93"/>
                <a:gd name="T33" fmla="*/ 25 h 33"/>
                <a:gd name="T34" fmla="*/ 8 w 93"/>
                <a:gd name="T35" fmla="*/ 24 h 33"/>
                <a:gd name="T36" fmla="*/ 36 w 93"/>
                <a:gd name="T37" fmla="*/ 24 h 33"/>
                <a:gd name="T38" fmla="*/ 6 w 93"/>
                <a:gd name="T39" fmla="*/ 19 h 33"/>
                <a:gd name="T40" fmla="*/ 39 w 93"/>
                <a:gd name="T41" fmla="*/ 17 h 33"/>
                <a:gd name="T42" fmla="*/ 40 w 93"/>
                <a:gd name="T43" fmla="*/ 15 h 33"/>
                <a:gd name="T44" fmla="*/ 6 w 93"/>
                <a:gd name="T45" fmla="*/ 14 h 33"/>
                <a:gd name="T46" fmla="*/ 40 w 93"/>
                <a:gd name="T47" fmla="*/ 12 h 33"/>
                <a:gd name="T48" fmla="*/ 6 w 93"/>
                <a:gd name="T49" fmla="*/ 10 h 33"/>
                <a:gd name="T50" fmla="*/ 40 w 93"/>
                <a:gd name="T51" fmla="*/ 10 h 33"/>
                <a:gd name="T52" fmla="*/ 84 w 93"/>
                <a:gd name="T53" fmla="*/ 4 h 33"/>
                <a:gd name="T54" fmla="*/ 57 w 93"/>
                <a:gd name="T55" fmla="*/ 5 h 33"/>
                <a:gd name="T56" fmla="*/ 55 w 93"/>
                <a:gd name="T57" fmla="*/ 7 h 33"/>
                <a:gd name="T58" fmla="*/ 54 w 93"/>
                <a:gd name="T59" fmla="*/ 8 h 33"/>
                <a:gd name="T60" fmla="*/ 54 w 93"/>
                <a:gd name="T61" fmla="*/ 10 h 33"/>
                <a:gd name="T62" fmla="*/ 64 w 93"/>
                <a:gd name="T63" fmla="*/ 29 h 33"/>
                <a:gd name="T64" fmla="*/ 85 w 93"/>
                <a:gd name="T65" fmla="*/ 26 h 33"/>
                <a:gd name="T66" fmla="*/ 59 w 93"/>
                <a:gd name="T67" fmla="*/ 25 h 33"/>
                <a:gd name="T68" fmla="*/ 86 w 93"/>
                <a:gd name="T69" fmla="*/ 24 h 33"/>
                <a:gd name="T70" fmla="*/ 87 w 93"/>
                <a:gd name="T71" fmla="*/ 22 h 33"/>
                <a:gd name="T72" fmla="*/ 56 w 93"/>
                <a:gd name="T73" fmla="*/ 21 h 33"/>
                <a:gd name="T74" fmla="*/ 87 w 93"/>
                <a:gd name="T75" fmla="*/ 21 h 33"/>
                <a:gd name="T76" fmla="*/ 54 w 93"/>
                <a:gd name="T77" fmla="*/ 15 h 33"/>
                <a:gd name="T78" fmla="*/ 88 w 93"/>
                <a:gd name="T79" fmla="*/ 14 h 33"/>
                <a:gd name="T80" fmla="*/ 88 w 93"/>
                <a:gd name="T81" fmla="*/ 12 h 33"/>
                <a:gd name="T82" fmla="*/ 90 w 93"/>
                <a:gd name="T83" fmla="*/ 6 h 33"/>
                <a:gd name="T84" fmla="*/ 92 w 93"/>
                <a:gd name="T8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33">
                  <a:moveTo>
                    <a:pt x="92" y="2"/>
                  </a:moveTo>
                  <a:cubicBezTo>
                    <a:pt x="92" y="2"/>
                    <a:pt x="82" y="0"/>
                    <a:pt x="73" y="0"/>
                  </a:cubicBezTo>
                  <a:cubicBezTo>
                    <a:pt x="65" y="0"/>
                    <a:pt x="52" y="3"/>
                    <a:pt x="52" y="3"/>
                  </a:cubicBezTo>
                  <a:cubicBezTo>
                    <a:pt x="47" y="3"/>
                    <a:pt x="47" y="3"/>
                    <a:pt x="47" y="3"/>
                  </a:cubicBezTo>
                  <a:cubicBezTo>
                    <a:pt x="47" y="3"/>
                    <a:pt x="47" y="3"/>
                    <a:pt x="47" y="3"/>
                  </a:cubicBezTo>
                  <a:cubicBezTo>
                    <a:pt x="47" y="3"/>
                    <a:pt x="47" y="3"/>
                    <a:pt x="47" y="3"/>
                  </a:cubicBezTo>
                  <a:cubicBezTo>
                    <a:pt x="47" y="3"/>
                    <a:pt x="47" y="3"/>
                    <a:pt x="47" y="3"/>
                  </a:cubicBezTo>
                  <a:cubicBezTo>
                    <a:pt x="47" y="3"/>
                    <a:pt x="47" y="3"/>
                    <a:pt x="47" y="3"/>
                  </a:cubicBezTo>
                  <a:cubicBezTo>
                    <a:pt x="42" y="3"/>
                    <a:pt x="42" y="3"/>
                    <a:pt x="42" y="3"/>
                  </a:cubicBezTo>
                  <a:cubicBezTo>
                    <a:pt x="42" y="3"/>
                    <a:pt x="29" y="0"/>
                    <a:pt x="20" y="0"/>
                  </a:cubicBezTo>
                  <a:cubicBezTo>
                    <a:pt x="12" y="0"/>
                    <a:pt x="2" y="2"/>
                    <a:pt x="2" y="2"/>
                  </a:cubicBezTo>
                  <a:cubicBezTo>
                    <a:pt x="2" y="2"/>
                    <a:pt x="0" y="2"/>
                    <a:pt x="0" y="4"/>
                  </a:cubicBezTo>
                  <a:cubicBezTo>
                    <a:pt x="0" y="4"/>
                    <a:pt x="0" y="7"/>
                    <a:pt x="0" y="8"/>
                  </a:cubicBezTo>
                  <a:cubicBezTo>
                    <a:pt x="0" y="9"/>
                    <a:pt x="2" y="9"/>
                    <a:pt x="3" y="10"/>
                  </a:cubicBezTo>
                  <a:cubicBezTo>
                    <a:pt x="4" y="11"/>
                    <a:pt x="5" y="18"/>
                    <a:pt x="5" y="23"/>
                  </a:cubicBezTo>
                  <a:cubicBezTo>
                    <a:pt x="6" y="25"/>
                    <a:pt x="7" y="27"/>
                    <a:pt x="8" y="29"/>
                  </a:cubicBezTo>
                  <a:cubicBezTo>
                    <a:pt x="8" y="29"/>
                    <a:pt x="8" y="29"/>
                    <a:pt x="8" y="29"/>
                  </a:cubicBezTo>
                  <a:cubicBezTo>
                    <a:pt x="8" y="29"/>
                    <a:pt x="8" y="29"/>
                    <a:pt x="8" y="29"/>
                  </a:cubicBezTo>
                  <a:cubicBezTo>
                    <a:pt x="11" y="31"/>
                    <a:pt x="15" y="33"/>
                    <a:pt x="21" y="33"/>
                  </a:cubicBezTo>
                  <a:cubicBezTo>
                    <a:pt x="30" y="33"/>
                    <a:pt x="34" y="31"/>
                    <a:pt x="38" y="24"/>
                  </a:cubicBezTo>
                  <a:cubicBezTo>
                    <a:pt x="42" y="18"/>
                    <a:pt x="43" y="10"/>
                    <a:pt x="47" y="10"/>
                  </a:cubicBezTo>
                  <a:cubicBezTo>
                    <a:pt x="51" y="10"/>
                    <a:pt x="52" y="18"/>
                    <a:pt x="56" y="24"/>
                  </a:cubicBezTo>
                  <a:cubicBezTo>
                    <a:pt x="60" y="31"/>
                    <a:pt x="64" y="33"/>
                    <a:pt x="73" y="33"/>
                  </a:cubicBezTo>
                  <a:cubicBezTo>
                    <a:pt x="83" y="33"/>
                    <a:pt x="88" y="28"/>
                    <a:pt x="88" y="23"/>
                  </a:cubicBezTo>
                  <a:cubicBezTo>
                    <a:pt x="89" y="18"/>
                    <a:pt x="90" y="11"/>
                    <a:pt x="91" y="10"/>
                  </a:cubicBezTo>
                  <a:cubicBezTo>
                    <a:pt x="92" y="9"/>
                    <a:pt x="93" y="9"/>
                    <a:pt x="93" y="8"/>
                  </a:cubicBezTo>
                  <a:cubicBezTo>
                    <a:pt x="93" y="7"/>
                    <a:pt x="93" y="4"/>
                    <a:pt x="93" y="4"/>
                  </a:cubicBezTo>
                  <a:cubicBezTo>
                    <a:pt x="93" y="2"/>
                    <a:pt x="92" y="2"/>
                    <a:pt x="92" y="2"/>
                  </a:cubicBezTo>
                  <a:close/>
                  <a:moveTo>
                    <a:pt x="20" y="2"/>
                  </a:moveTo>
                  <a:cubicBezTo>
                    <a:pt x="25" y="2"/>
                    <a:pt x="30" y="2"/>
                    <a:pt x="34" y="4"/>
                  </a:cubicBezTo>
                  <a:cubicBezTo>
                    <a:pt x="9" y="4"/>
                    <a:pt x="9" y="4"/>
                    <a:pt x="9" y="4"/>
                  </a:cubicBezTo>
                  <a:cubicBezTo>
                    <a:pt x="12" y="2"/>
                    <a:pt x="15" y="2"/>
                    <a:pt x="20" y="2"/>
                  </a:cubicBezTo>
                  <a:close/>
                  <a:moveTo>
                    <a:pt x="8" y="5"/>
                  </a:moveTo>
                  <a:cubicBezTo>
                    <a:pt x="37" y="5"/>
                    <a:pt x="37" y="5"/>
                    <a:pt x="37" y="5"/>
                  </a:cubicBezTo>
                  <a:cubicBezTo>
                    <a:pt x="38" y="6"/>
                    <a:pt x="39" y="6"/>
                    <a:pt x="39" y="7"/>
                  </a:cubicBezTo>
                  <a:cubicBezTo>
                    <a:pt x="6" y="7"/>
                    <a:pt x="6" y="7"/>
                    <a:pt x="6" y="7"/>
                  </a:cubicBezTo>
                  <a:cubicBezTo>
                    <a:pt x="7" y="6"/>
                    <a:pt x="7" y="6"/>
                    <a:pt x="8" y="5"/>
                  </a:cubicBezTo>
                  <a:close/>
                  <a:moveTo>
                    <a:pt x="4" y="6"/>
                  </a:moveTo>
                  <a:cubicBezTo>
                    <a:pt x="3" y="6"/>
                    <a:pt x="2" y="6"/>
                    <a:pt x="2" y="6"/>
                  </a:cubicBezTo>
                  <a:cubicBezTo>
                    <a:pt x="2" y="5"/>
                    <a:pt x="3" y="5"/>
                    <a:pt x="4" y="5"/>
                  </a:cubicBezTo>
                  <a:cubicBezTo>
                    <a:pt x="4" y="5"/>
                    <a:pt x="5" y="5"/>
                    <a:pt x="5" y="6"/>
                  </a:cubicBezTo>
                  <a:cubicBezTo>
                    <a:pt x="5" y="6"/>
                    <a:pt x="4" y="6"/>
                    <a:pt x="4" y="6"/>
                  </a:cubicBezTo>
                  <a:close/>
                  <a:moveTo>
                    <a:pt x="22" y="31"/>
                  </a:moveTo>
                  <a:cubicBezTo>
                    <a:pt x="18" y="31"/>
                    <a:pt x="15" y="30"/>
                    <a:pt x="13" y="29"/>
                  </a:cubicBezTo>
                  <a:cubicBezTo>
                    <a:pt x="30" y="29"/>
                    <a:pt x="30" y="29"/>
                    <a:pt x="30" y="29"/>
                  </a:cubicBezTo>
                  <a:cubicBezTo>
                    <a:pt x="27" y="30"/>
                    <a:pt x="24" y="31"/>
                    <a:pt x="22" y="31"/>
                  </a:cubicBezTo>
                  <a:close/>
                  <a:moveTo>
                    <a:pt x="32" y="27"/>
                  </a:moveTo>
                  <a:cubicBezTo>
                    <a:pt x="10" y="27"/>
                    <a:pt x="10" y="27"/>
                    <a:pt x="10" y="27"/>
                  </a:cubicBezTo>
                  <a:cubicBezTo>
                    <a:pt x="10" y="27"/>
                    <a:pt x="9" y="26"/>
                    <a:pt x="9" y="26"/>
                  </a:cubicBezTo>
                  <a:cubicBezTo>
                    <a:pt x="9" y="26"/>
                    <a:pt x="9" y="25"/>
                    <a:pt x="8" y="25"/>
                  </a:cubicBezTo>
                  <a:cubicBezTo>
                    <a:pt x="34" y="25"/>
                    <a:pt x="34" y="25"/>
                    <a:pt x="34" y="25"/>
                  </a:cubicBezTo>
                  <a:cubicBezTo>
                    <a:pt x="34" y="26"/>
                    <a:pt x="33" y="27"/>
                    <a:pt x="32" y="27"/>
                  </a:cubicBezTo>
                  <a:close/>
                  <a:moveTo>
                    <a:pt x="36" y="24"/>
                  </a:moveTo>
                  <a:cubicBezTo>
                    <a:pt x="8" y="24"/>
                    <a:pt x="8" y="24"/>
                    <a:pt x="8" y="24"/>
                  </a:cubicBezTo>
                  <a:cubicBezTo>
                    <a:pt x="7" y="23"/>
                    <a:pt x="7" y="23"/>
                    <a:pt x="7" y="22"/>
                  </a:cubicBezTo>
                  <a:cubicBezTo>
                    <a:pt x="37" y="22"/>
                    <a:pt x="37" y="22"/>
                    <a:pt x="37" y="22"/>
                  </a:cubicBezTo>
                  <a:cubicBezTo>
                    <a:pt x="37" y="23"/>
                    <a:pt x="36" y="23"/>
                    <a:pt x="36" y="24"/>
                  </a:cubicBezTo>
                  <a:close/>
                  <a:moveTo>
                    <a:pt x="38" y="21"/>
                  </a:moveTo>
                  <a:cubicBezTo>
                    <a:pt x="7" y="21"/>
                    <a:pt x="7" y="21"/>
                    <a:pt x="7" y="21"/>
                  </a:cubicBezTo>
                  <a:cubicBezTo>
                    <a:pt x="6" y="20"/>
                    <a:pt x="6" y="19"/>
                    <a:pt x="6" y="19"/>
                  </a:cubicBezTo>
                  <a:cubicBezTo>
                    <a:pt x="39" y="19"/>
                    <a:pt x="39" y="19"/>
                    <a:pt x="39" y="19"/>
                  </a:cubicBezTo>
                  <a:cubicBezTo>
                    <a:pt x="38" y="19"/>
                    <a:pt x="38" y="20"/>
                    <a:pt x="38" y="21"/>
                  </a:cubicBezTo>
                  <a:close/>
                  <a:moveTo>
                    <a:pt x="39" y="17"/>
                  </a:moveTo>
                  <a:cubicBezTo>
                    <a:pt x="6" y="17"/>
                    <a:pt x="6" y="17"/>
                    <a:pt x="6" y="17"/>
                  </a:cubicBezTo>
                  <a:cubicBezTo>
                    <a:pt x="6" y="16"/>
                    <a:pt x="6" y="16"/>
                    <a:pt x="6" y="15"/>
                  </a:cubicBezTo>
                  <a:cubicBezTo>
                    <a:pt x="40" y="15"/>
                    <a:pt x="40" y="15"/>
                    <a:pt x="40" y="15"/>
                  </a:cubicBezTo>
                  <a:cubicBezTo>
                    <a:pt x="39" y="16"/>
                    <a:pt x="39" y="17"/>
                    <a:pt x="39" y="17"/>
                  </a:cubicBezTo>
                  <a:close/>
                  <a:moveTo>
                    <a:pt x="40" y="14"/>
                  </a:moveTo>
                  <a:cubicBezTo>
                    <a:pt x="6" y="14"/>
                    <a:pt x="6" y="14"/>
                    <a:pt x="6" y="14"/>
                  </a:cubicBezTo>
                  <a:cubicBezTo>
                    <a:pt x="6" y="13"/>
                    <a:pt x="6" y="13"/>
                    <a:pt x="6" y="13"/>
                  </a:cubicBezTo>
                  <a:cubicBezTo>
                    <a:pt x="6" y="12"/>
                    <a:pt x="6" y="12"/>
                    <a:pt x="6" y="12"/>
                  </a:cubicBezTo>
                  <a:cubicBezTo>
                    <a:pt x="40" y="12"/>
                    <a:pt x="40" y="12"/>
                    <a:pt x="40" y="12"/>
                  </a:cubicBezTo>
                  <a:cubicBezTo>
                    <a:pt x="40" y="12"/>
                    <a:pt x="40" y="13"/>
                    <a:pt x="40" y="14"/>
                  </a:cubicBezTo>
                  <a:close/>
                  <a:moveTo>
                    <a:pt x="40" y="10"/>
                  </a:moveTo>
                  <a:cubicBezTo>
                    <a:pt x="6" y="10"/>
                    <a:pt x="6" y="10"/>
                    <a:pt x="6" y="10"/>
                  </a:cubicBezTo>
                  <a:cubicBezTo>
                    <a:pt x="6" y="10"/>
                    <a:pt x="6" y="9"/>
                    <a:pt x="6" y="8"/>
                  </a:cubicBezTo>
                  <a:cubicBezTo>
                    <a:pt x="40" y="8"/>
                    <a:pt x="40" y="8"/>
                    <a:pt x="40" y="8"/>
                  </a:cubicBezTo>
                  <a:cubicBezTo>
                    <a:pt x="40" y="9"/>
                    <a:pt x="40" y="9"/>
                    <a:pt x="40" y="10"/>
                  </a:cubicBezTo>
                  <a:cubicBezTo>
                    <a:pt x="40" y="10"/>
                    <a:pt x="40" y="10"/>
                    <a:pt x="40" y="10"/>
                  </a:cubicBezTo>
                  <a:close/>
                  <a:moveTo>
                    <a:pt x="74" y="2"/>
                  </a:moveTo>
                  <a:cubicBezTo>
                    <a:pt x="79" y="2"/>
                    <a:pt x="82" y="2"/>
                    <a:pt x="84" y="4"/>
                  </a:cubicBezTo>
                  <a:cubicBezTo>
                    <a:pt x="60" y="4"/>
                    <a:pt x="60" y="4"/>
                    <a:pt x="60" y="4"/>
                  </a:cubicBezTo>
                  <a:cubicBezTo>
                    <a:pt x="64" y="2"/>
                    <a:pt x="69" y="2"/>
                    <a:pt x="74" y="2"/>
                  </a:cubicBezTo>
                  <a:close/>
                  <a:moveTo>
                    <a:pt x="57" y="5"/>
                  </a:moveTo>
                  <a:cubicBezTo>
                    <a:pt x="86" y="5"/>
                    <a:pt x="86" y="5"/>
                    <a:pt x="86" y="5"/>
                  </a:cubicBezTo>
                  <a:cubicBezTo>
                    <a:pt x="87" y="6"/>
                    <a:pt x="87" y="6"/>
                    <a:pt x="87" y="7"/>
                  </a:cubicBezTo>
                  <a:cubicBezTo>
                    <a:pt x="55" y="7"/>
                    <a:pt x="55" y="7"/>
                    <a:pt x="55" y="7"/>
                  </a:cubicBezTo>
                  <a:cubicBezTo>
                    <a:pt x="55" y="6"/>
                    <a:pt x="56" y="6"/>
                    <a:pt x="57" y="5"/>
                  </a:cubicBezTo>
                  <a:close/>
                  <a:moveTo>
                    <a:pt x="54" y="10"/>
                  </a:moveTo>
                  <a:cubicBezTo>
                    <a:pt x="54" y="9"/>
                    <a:pt x="54" y="9"/>
                    <a:pt x="54" y="8"/>
                  </a:cubicBezTo>
                  <a:cubicBezTo>
                    <a:pt x="88" y="8"/>
                    <a:pt x="88" y="8"/>
                    <a:pt x="88" y="8"/>
                  </a:cubicBezTo>
                  <a:cubicBezTo>
                    <a:pt x="88" y="9"/>
                    <a:pt x="88" y="10"/>
                    <a:pt x="88" y="10"/>
                  </a:cubicBezTo>
                  <a:cubicBezTo>
                    <a:pt x="54" y="10"/>
                    <a:pt x="54" y="10"/>
                    <a:pt x="54" y="10"/>
                  </a:cubicBezTo>
                  <a:cubicBezTo>
                    <a:pt x="54" y="10"/>
                    <a:pt x="54" y="10"/>
                    <a:pt x="54" y="10"/>
                  </a:cubicBezTo>
                  <a:close/>
                  <a:moveTo>
                    <a:pt x="72" y="31"/>
                  </a:moveTo>
                  <a:cubicBezTo>
                    <a:pt x="70" y="31"/>
                    <a:pt x="67" y="30"/>
                    <a:pt x="64" y="29"/>
                  </a:cubicBezTo>
                  <a:cubicBezTo>
                    <a:pt x="81" y="29"/>
                    <a:pt x="81" y="29"/>
                    <a:pt x="81" y="29"/>
                  </a:cubicBezTo>
                  <a:cubicBezTo>
                    <a:pt x="79" y="30"/>
                    <a:pt x="76" y="31"/>
                    <a:pt x="72" y="31"/>
                  </a:cubicBezTo>
                  <a:close/>
                  <a:moveTo>
                    <a:pt x="85" y="26"/>
                  </a:moveTo>
                  <a:cubicBezTo>
                    <a:pt x="85" y="26"/>
                    <a:pt x="84" y="27"/>
                    <a:pt x="83" y="27"/>
                  </a:cubicBezTo>
                  <a:cubicBezTo>
                    <a:pt x="62" y="27"/>
                    <a:pt x="62" y="27"/>
                    <a:pt x="62" y="27"/>
                  </a:cubicBezTo>
                  <a:cubicBezTo>
                    <a:pt x="61" y="27"/>
                    <a:pt x="60" y="26"/>
                    <a:pt x="59" y="25"/>
                  </a:cubicBezTo>
                  <a:cubicBezTo>
                    <a:pt x="85" y="25"/>
                    <a:pt x="85" y="25"/>
                    <a:pt x="85" y="25"/>
                  </a:cubicBezTo>
                  <a:cubicBezTo>
                    <a:pt x="85" y="25"/>
                    <a:pt x="85" y="26"/>
                    <a:pt x="85" y="26"/>
                  </a:cubicBezTo>
                  <a:close/>
                  <a:moveTo>
                    <a:pt x="86" y="24"/>
                  </a:moveTo>
                  <a:cubicBezTo>
                    <a:pt x="58" y="24"/>
                    <a:pt x="58" y="24"/>
                    <a:pt x="58" y="24"/>
                  </a:cubicBezTo>
                  <a:cubicBezTo>
                    <a:pt x="58" y="23"/>
                    <a:pt x="57" y="23"/>
                    <a:pt x="57" y="22"/>
                  </a:cubicBezTo>
                  <a:cubicBezTo>
                    <a:pt x="87" y="22"/>
                    <a:pt x="87" y="22"/>
                    <a:pt x="87" y="22"/>
                  </a:cubicBezTo>
                  <a:cubicBezTo>
                    <a:pt x="87" y="23"/>
                    <a:pt x="86" y="23"/>
                    <a:pt x="86" y="24"/>
                  </a:cubicBezTo>
                  <a:close/>
                  <a:moveTo>
                    <a:pt x="87" y="21"/>
                  </a:moveTo>
                  <a:cubicBezTo>
                    <a:pt x="56" y="21"/>
                    <a:pt x="56" y="21"/>
                    <a:pt x="56" y="21"/>
                  </a:cubicBezTo>
                  <a:cubicBezTo>
                    <a:pt x="56" y="20"/>
                    <a:pt x="55" y="19"/>
                    <a:pt x="55" y="19"/>
                  </a:cubicBezTo>
                  <a:cubicBezTo>
                    <a:pt x="88" y="19"/>
                    <a:pt x="88" y="19"/>
                    <a:pt x="88" y="19"/>
                  </a:cubicBezTo>
                  <a:cubicBezTo>
                    <a:pt x="88" y="19"/>
                    <a:pt x="87" y="20"/>
                    <a:pt x="87" y="21"/>
                  </a:cubicBezTo>
                  <a:close/>
                  <a:moveTo>
                    <a:pt x="88" y="17"/>
                  </a:moveTo>
                  <a:cubicBezTo>
                    <a:pt x="55" y="17"/>
                    <a:pt x="55" y="17"/>
                    <a:pt x="55" y="17"/>
                  </a:cubicBezTo>
                  <a:cubicBezTo>
                    <a:pt x="55" y="17"/>
                    <a:pt x="54" y="16"/>
                    <a:pt x="54" y="15"/>
                  </a:cubicBezTo>
                  <a:cubicBezTo>
                    <a:pt x="88" y="15"/>
                    <a:pt x="88" y="15"/>
                    <a:pt x="88" y="15"/>
                  </a:cubicBezTo>
                  <a:cubicBezTo>
                    <a:pt x="88" y="16"/>
                    <a:pt x="88" y="16"/>
                    <a:pt x="88" y="17"/>
                  </a:cubicBezTo>
                  <a:close/>
                  <a:moveTo>
                    <a:pt x="88" y="14"/>
                  </a:moveTo>
                  <a:cubicBezTo>
                    <a:pt x="54" y="14"/>
                    <a:pt x="54" y="14"/>
                    <a:pt x="54" y="14"/>
                  </a:cubicBezTo>
                  <a:cubicBezTo>
                    <a:pt x="54" y="13"/>
                    <a:pt x="54" y="12"/>
                    <a:pt x="54" y="12"/>
                  </a:cubicBezTo>
                  <a:cubicBezTo>
                    <a:pt x="88" y="12"/>
                    <a:pt x="88" y="12"/>
                    <a:pt x="88" y="12"/>
                  </a:cubicBezTo>
                  <a:cubicBezTo>
                    <a:pt x="88" y="12"/>
                    <a:pt x="88" y="12"/>
                    <a:pt x="88" y="13"/>
                  </a:cubicBezTo>
                  <a:cubicBezTo>
                    <a:pt x="88" y="13"/>
                    <a:pt x="88" y="13"/>
                    <a:pt x="88" y="14"/>
                  </a:cubicBezTo>
                  <a:close/>
                  <a:moveTo>
                    <a:pt x="90" y="6"/>
                  </a:moveTo>
                  <a:cubicBezTo>
                    <a:pt x="90" y="6"/>
                    <a:pt x="89" y="6"/>
                    <a:pt x="88" y="6"/>
                  </a:cubicBezTo>
                  <a:cubicBezTo>
                    <a:pt x="89" y="5"/>
                    <a:pt x="90" y="5"/>
                    <a:pt x="90" y="5"/>
                  </a:cubicBezTo>
                  <a:cubicBezTo>
                    <a:pt x="91" y="5"/>
                    <a:pt x="92" y="5"/>
                    <a:pt x="92" y="6"/>
                  </a:cubicBezTo>
                  <a:cubicBezTo>
                    <a:pt x="92" y="6"/>
                    <a:pt x="91" y="6"/>
                    <a:pt x="90"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Rectangle 30"/>
            <p:cNvSpPr>
              <a:spLocks noChangeArrowheads="1"/>
            </p:cNvSpPr>
            <p:nvPr userDrawn="1"/>
          </p:nvSpPr>
          <p:spPr bwMode="auto">
            <a:xfrm>
              <a:off x="5555" y="1722"/>
              <a:ext cx="383" cy="12"/>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35"/>
            <p:cNvSpPr>
              <a:spLocks noEditPoints="1"/>
            </p:cNvSpPr>
            <p:nvPr userDrawn="1"/>
          </p:nvSpPr>
          <p:spPr bwMode="auto">
            <a:xfrm>
              <a:off x="6213" y="3596"/>
              <a:ext cx="746" cy="746"/>
            </a:xfrm>
            <a:custGeom>
              <a:avLst/>
              <a:gdLst>
                <a:gd name="T0" fmla="*/ 117 w 234"/>
                <a:gd name="T1" fmla="*/ 234 h 234"/>
                <a:gd name="T2" fmla="*/ 0 w 234"/>
                <a:gd name="T3" fmla="*/ 117 h 234"/>
                <a:gd name="T4" fmla="*/ 117 w 234"/>
                <a:gd name="T5" fmla="*/ 0 h 234"/>
                <a:gd name="T6" fmla="*/ 234 w 234"/>
                <a:gd name="T7" fmla="*/ 117 h 234"/>
                <a:gd name="T8" fmla="*/ 117 w 234"/>
                <a:gd name="T9" fmla="*/ 234 h 234"/>
                <a:gd name="T10" fmla="*/ 117 w 234"/>
                <a:gd name="T11" fmla="*/ 18 h 234"/>
                <a:gd name="T12" fmla="*/ 18 w 234"/>
                <a:gd name="T13" fmla="*/ 117 h 234"/>
                <a:gd name="T14" fmla="*/ 117 w 234"/>
                <a:gd name="T15" fmla="*/ 216 h 234"/>
                <a:gd name="T16" fmla="*/ 216 w 234"/>
                <a:gd name="T17" fmla="*/ 117 h 234"/>
                <a:gd name="T18" fmla="*/ 117 w 234"/>
                <a:gd name="T19" fmla="*/ 1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117" y="234"/>
                  </a:moveTo>
                  <a:cubicBezTo>
                    <a:pt x="53" y="234"/>
                    <a:pt x="0" y="182"/>
                    <a:pt x="0" y="117"/>
                  </a:cubicBezTo>
                  <a:cubicBezTo>
                    <a:pt x="0" y="53"/>
                    <a:pt x="53" y="0"/>
                    <a:pt x="117" y="0"/>
                  </a:cubicBezTo>
                  <a:cubicBezTo>
                    <a:pt x="182" y="0"/>
                    <a:pt x="234" y="53"/>
                    <a:pt x="234" y="117"/>
                  </a:cubicBezTo>
                  <a:cubicBezTo>
                    <a:pt x="234" y="182"/>
                    <a:pt x="182" y="234"/>
                    <a:pt x="117" y="234"/>
                  </a:cubicBezTo>
                  <a:close/>
                  <a:moveTo>
                    <a:pt x="117" y="18"/>
                  </a:moveTo>
                  <a:cubicBezTo>
                    <a:pt x="63" y="18"/>
                    <a:pt x="18" y="63"/>
                    <a:pt x="18" y="117"/>
                  </a:cubicBezTo>
                  <a:cubicBezTo>
                    <a:pt x="18" y="172"/>
                    <a:pt x="63" y="216"/>
                    <a:pt x="117" y="216"/>
                  </a:cubicBezTo>
                  <a:cubicBezTo>
                    <a:pt x="172" y="216"/>
                    <a:pt x="216" y="172"/>
                    <a:pt x="216" y="117"/>
                  </a:cubicBezTo>
                  <a:cubicBezTo>
                    <a:pt x="216" y="63"/>
                    <a:pt x="172" y="18"/>
                    <a:pt x="117" y="18"/>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Line 36"/>
            <p:cNvSpPr>
              <a:spLocks noChangeShapeType="1"/>
            </p:cNvSpPr>
            <p:nvPr userDrawn="1"/>
          </p:nvSpPr>
          <p:spPr bwMode="auto">
            <a:xfrm flipV="1">
              <a:off x="6586" y="3060"/>
              <a:ext cx="0" cy="922"/>
            </a:xfrm>
            <a:prstGeom prst="line">
              <a:avLst/>
            </a:prstGeom>
            <a:noFill/>
            <a:ln w="106363" cap="rnd">
              <a:solidFill>
                <a:srgbClr val="009E49"/>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7"/>
            <p:cNvSpPr>
              <a:spLocks/>
            </p:cNvSpPr>
            <p:nvPr userDrawn="1"/>
          </p:nvSpPr>
          <p:spPr bwMode="auto">
            <a:xfrm>
              <a:off x="6353" y="2978"/>
              <a:ext cx="421" cy="117"/>
            </a:xfrm>
            <a:custGeom>
              <a:avLst/>
              <a:gdLst>
                <a:gd name="T0" fmla="*/ 0 w 132"/>
                <a:gd name="T1" fmla="*/ 0 h 37"/>
                <a:gd name="T2" fmla="*/ 83 w 132"/>
                <a:gd name="T3" fmla="*/ 37 h 37"/>
                <a:gd name="T4" fmla="*/ 132 w 132"/>
                <a:gd name="T5" fmla="*/ 0 h 37"/>
                <a:gd name="T6" fmla="*/ 0 w 132"/>
                <a:gd name="T7" fmla="*/ 0 h 37"/>
              </a:gdLst>
              <a:ahLst/>
              <a:cxnLst>
                <a:cxn ang="0">
                  <a:pos x="T0" y="T1"/>
                </a:cxn>
                <a:cxn ang="0">
                  <a:pos x="T2" y="T3"/>
                </a:cxn>
                <a:cxn ang="0">
                  <a:pos x="T4" y="T5"/>
                </a:cxn>
                <a:cxn ang="0">
                  <a:pos x="T6" y="T7"/>
                </a:cxn>
              </a:cxnLst>
              <a:rect l="0" t="0" r="r" b="b"/>
              <a:pathLst>
                <a:path w="132" h="37">
                  <a:moveTo>
                    <a:pt x="0" y="0"/>
                  </a:moveTo>
                  <a:cubicBezTo>
                    <a:pt x="13" y="22"/>
                    <a:pt x="55" y="37"/>
                    <a:pt x="83" y="37"/>
                  </a:cubicBezTo>
                  <a:cubicBezTo>
                    <a:pt x="111" y="37"/>
                    <a:pt x="132" y="18"/>
                    <a:pt x="132" y="0"/>
                  </a:cubicBezTo>
                  <a:lnTo>
                    <a:pt x="0"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Oval 38"/>
            <p:cNvSpPr>
              <a:spLocks noChangeArrowheads="1"/>
            </p:cNvSpPr>
            <p:nvPr userDrawn="1"/>
          </p:nvSpPr>
          <p:spPr bwMode="auto">
            <a:xfrm>
              <a:off x="6506" y="3896"/>
              <a:ext cx="185" cy="184"/>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9"/>
            <p:cNvSpPr>
              <a:spLocks/>
            </p:cNvSpPr>
            <p:nvPr userDrawn="1"/>
          </p:nvSpPr>
          <p:spPr bwMode="auto">
            <a:xfrm>
              <a:off x="6509" y="3765"/>
              <a:ext cx="154" cy="437"/>
            </a:xfrm>
            <a:custGeom>
              <a:avLst/>
              <a:gdLst>
                <a:gd name="T0" fmla="*/ 41 w 48"/>
                <a:gd name="T1" fmla="*/ 137 h 137"/>
                <a:gd name="T2" fmla="*/ 34 w 48"/>
                <a:gd name="T3" fmla="*/ 131 h 137"/>
                <a:gd name="T4" fmla="*/ 1 w 48"/>
                <a:gd name="T5" fmla="*/ 9 h 137"/>
                <a:gd name="T6" fmla="*/ 6 w 48"/>
                <a:gd name="T7" fmla="*/ 1 h 137"/>
                <a:gd name="T8" fmla="*/ 15 w 48"/>
                <a:gd name="T9" fmla="*/ 6 h 137"/>
                <a:gd name="T10" fmla="*/ 47 w 48"/>
                <a:gd name="T11" fmla="*/ 128 h 137"/>
                <a:gd name="T12" fmla="*/ 42 w 48"/>
                <a:gd name="T13" fmla="*/ 136 h 137"/>
                <a:gd name="T14" fmla="*/ 41 w 48"/>
                <a:gd name="T15" fmla="*/ 137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7">
                  <a:moveTo>
                    <a:pt x="41" y="137"/>
                  </a:moveTo>
                  <a:cubicBezTo>
                    <a:pt x="38" y="137"/>
                    <a:pt x="35" y="134"/>
                    <a:pt x="34" y="131"/>
                  </a:cubicBezTo>
                  <a:cubicBezTo>
                    <a:pt x="1" y="9"/>
                    <a:pt x="1" y="9"/>
                    <a:pt x="1" y="9"/>
                  </a:cubicBezTo>
                  <a:cubicBezTo>
                    <a:pt x="0" y="5"/>
                    <a:pt x="3" y="2"/>
                    <a:pt x="6" y="1"/>
                  </a:cubicBezTo>
                  <a:cubicBezTo>
                    <a:pt x="10" y="0"/>
                    <a:pt x="14" y="2"/>
                    <a:pt x="15" y="6"/>
                  </a:cubicBezTo>
                  <a:cubicBezTo>
                    <a:pt x="47" y="128"/>
                    <a:pt x="47" y="128"/>
                    <a:pt x="47" y="128"/>
                  </a:cubicBezTo>
                  <a:cubicBezTo>
                    <a:pt x="48" y="131"/>
                    <a:pt x="46" y="135"/>
                    <a:pt x="42" y="136"/>
                  </a:cubicBezTo>
                  <a:cubicBezTo>
                    <a:pt x="42" y="136"/>
                    <a:pt x="41" y="137"/>
                    <a:pt x="41" y="1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40"/>
            <p:cNvSpPr>
              <a:spLocks/>
            </p:cNvSpPr>
            <p:nvPr userDrawn="1"/>
          </p:nvSpPr>
          <p:spPr bwMode="auto">
            <a:xfrm>
              <a:off x="6564" y="4157"/>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0"/>
                    <a:pt x="0" y="7"/>
                  </a:cubicBezTo>
                  <a:cubicBezTo>
                    <a:pt x="0" y="3"/>
                    <a:pt x="3" y="0"/>
                    <a:pt x="7" y="0"/>
                  </a:cubicBezTo>
                  <a:cubicBezTo>
                    <a:pt x="40" y="0"/>
                    <a:pt x="40" y="0"/>
                    <a:pt x="40" y="0"/>
                  </a:cubicBezTo>
                  <a:cubicBezTo>
                    <a:pt x="44" y="0"/>
                    <a:pt x="47" y="3"/>
                    <a:pt x="47" y="7"/>
                  </a:cubicBezTo>
                  <a:cubicBezTo>
                    <a:pt x="47" y="10"/>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41"/>
            <p:cNvSpPr>
              <a:spLocks/>
            </p:cNvSpPr>
            <p:nvPr userDrawn="1"/>
          </p:nvSpPr>
          <p:spPr bwMode="auto">
            <a:xfrm>
              <a:off x="6462" y="3765"/>
              <a:ext cx="150" cy="45"/>
            </a:xfrm>
            <a:custGeom>
              <a:avLst/>
              <a:gdLst>
                <a:gd name="T0" fmla="*/ 40 w 47"/>
                <a:gd name="T1" fmla="*/ 14 h 14"/>
                <a:gd name="T2" fmla="*/ 7 w 47"/>
                <a:gd name="T3" fmla="*/ 14 h 14"/>
                <a:gd name="T4" fmla="*/ 0 w 47"/>
                <a:gd name="T5" fmla="*/ 7 h 14"/>
                <a:gd name="T6" fmla="*/ 7 w 47"/>
                <a:gd name="T7" fmla="*/ 0 h 14"/>
                <a:gd name="T8" fmla="*/ 40 w 47"/>
                <a:gd name="T9" fmla="*/ 0 h 14"/>
                <a:gd name="T10" fmla="*/ 47 w 47"/>
                <a:gd name="T11" fmla="*/ 7 h 14"/>
                <a:gd name="T12" fmla="*/ 40 w 4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47" h="14">
                  <a:moveTo>
                    <a:pt x="40" y="14"/>
                  </a:moveTo>
                  <a:cubicBezTo>
                    <a:pt x="7" y="14"/>
                    <a:pt x="7" y="14"/>
                    <a:pt x="7" y="14"/>
                  </a:cubicBezTo>
                  <a:cubicBezTo>
                    <a:pt x="3" y="14"/>
                    <a:pt x="0" y="11"/>
                    <a:pt x="0" y="7"/>
                  </a:cubicBezTo>
                  <a:cubicBezTo>
                    <a:pt x="0" y="4"/>
                    <a:pt x="3" y="0"/>
                    <a:pt x="7" y="0"/>
                  </a:cubicBezTo>
                  <a:cubicBezTo>
                    <a:pt x="40" y="0"/>
                    <a:pt x="40" y="0"/>
                    <a:pt x="40" y="0"/>
                  </a:cubicBezTo>
                  <a:cubicBezTo>
                    <a:pt x="44" y="0"/>
                    <a:pt x="47" y="4"/>
                    <a:pt x="47" y="7"/>
                  </a:cubicBezTo>
                  <a:cubicBezTo>
                    <a:pt x="47" y="11"/>
                    <a:pt x="44" y="14"/>
                    <a:pt x="40" y="14"/>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77983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with Illu">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7397262" cy="2092736"/>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a:t>Section title</a:t>
            </a:r>
          </a:p>
        </p:txBody>
      </p:sp>
      <p:sp>
        <p:nvSpPr>
          <p:cNvPr id="4" name="Text Placeholder 3"/>
          <p:cNvSpPr>
            <a:spLocks noGrp="1"/>
          </p:cNvSpPr>
          <p:nvPr>
            <p:ph type="body" sz="quarter" idx="10" hasCustomPrompt="1"/>
          </p:nvPr>
        </p:nvSpPr>
        <p:spPr>
          <a:xfrm>
            <a:off x="1" y="4668839"/>
            <a:ext cx="7420708" cy="1463675"/>
          </a:xfrm>
        </p:spPr>
        <p:txBody>
          <a:bodyPr lIns="274320">
            <a:normAutofit/>
          </a:bodyPr>
          <a:lstStyle>
            <a:lvl1pPr marL="0" indent="0">
              <a:buNone/>
              <a:defRPr sz="3529"/>
            </a:lvl1pPr>
          </a:lstStyle>
          <a:p>
            <a:r>
              <a:rPr lang="en-US"/>
              <a:t>Click to edit subtitle</a:t>
            </a:r>
          </a:p>
        </p:txBody>
      </p:sp>
      <p:pic>
        <p:nvPicPr>
          <p:cNvPr id="5" name="Picture 4"/>
          <p:cNvPicPr>
            <a:picLocks noChangeAspect="1"/>
          </p:cNvPicPr>
          <p:nvPr userDrawn="1"/>
        </p:nvPicPr>
        <p:blipFill>
          <a:blip r:embed="rId2"/>
          <a:stretch>
            <a:fillRect/>
          </a:stretch>
        </p:blipFill>
        <p:spPr>
          <a:xfrm>
            <a:off x="7429202" y="304194"/>
            <a:ext cx="4409440" cy="6400800"/>
          </a:xfrm>
          <a:prstGeom prst="rect">
            <a:avLst/>
          </a:prstGeom>
        </p:spPr>
      </p:pic>
    </p:spTree>
    <p:extLst>
      <p:ext uri="{BB962C8B-B14F-4D97-AF65-F5344CB8AC3E}">
        <p14:creationId xmlns:p14="http://schemas.microsoft.com/office/powerpoint/2010/main" val="643352798"/>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Title Accent Color 1 with Ill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7397262" cy="2092736"/>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a:t>Demo</a:t>
            </a:r>
          </a:p>
        </p:txBody>
      </p:sp>
      <p:sp>
        <p:nvSpPr>
          <p:cNvPr id="4" name="Text Placeholder 3"/>
          <p:cNvSpPr>
            <a:spLocks noGrp="1"/>
          </p:cNvSpPr>
          <p:nvPr>
            <p:ph type="body" sz="quarter" idx="10" hasCustomPrompt="1"/>
          </p:nvPr>
        </p:nvSpPr>
        <p:spPr>
          <a:xfrm>
            <a:off x="1" y="4668839"/>
            <a:ext cx="7420708" cy="1463675"/>
          </a:xfrm>
        </p:spPr>
        <p:txBody>
          <a:bodyPr lIns="274320">
            <a:normAutofit/>
          </a:bodyPr>
          <a:lstStyle>
            <a:lvl1pPr marL="0" indent="0">
              <a:buNone/>
              <a:defRPr sz="3529"/>
            </a:lvl1pPr>
          </a:lstStyle>
          <a:p>
            <a:r>
              <a:rPr lang="en-US"/>
              <a:t>Click to edit subtitle</a:t>
            </a:r>
          </a:p>
        </p:txBody>
      </p:sp>
      <p:pic>
        <p:nvPicPr>
          <p:cNvPr id="5" name="Picture 4"/>
          <p:cNvPicPr>
            <a:picLocks noChangeAspect="1"/>
          </p:cNvPicPr>
          <p:nvPr userDrawn="1"/>
        </p:nvPicPr>
        <p:blipFill>
          <a:blip r:embed="rId2"/>
          <a:stretch>
            <a:fillRect/>
          </a:stretch>
        </p:blipFill>
        <p:spPr>
          <a:xfrm>
            <a:off x="7429202" y="304194"/>
            <a:ext cx="4409440" cy="6400800"/>
          </a:xfrm>
          <a:prstGeom prst="rect">
            <a:avLst/>
          </a:prstGeom>
        </p:spPr>
      </p:pic>
    </p:spTree>
    <p:extLst>
      <p:ext uri="{BB962C8B-B14F-4D97-AF65-F5344CB8AC3E}">
        <p14:creationId xmlns:p14="http://schemas.microsoft.com/office/powerpoint/2010/main" val="2061012490"/>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a:t>Title</a:t>
            </a:r>
          </a:p>
        </p:txBody>
      </p:sp>
      <p:sp>
        <p:nvSpPr>
          <p:cNvPr id="7" name="Text Placeholder 6"/>
          <p:cNvSpPr>
            <a:spLocks noGrp="1"/>
          </p:cNvSpPr>
          <p:nvPr>
            <p:ph type="body" sz="quarter" idx="13" hasCustomPrompt="1"/>
          </p:nvPr>
        </p:nvSpPr>
        <p:spPr>
          <a:xfrm>
            <a:off x="0" y="1011239"/>
            <a:ext cx="12192000" cy="537863"/>
          </a:xfrm>
        </p:spPr>
        <p:txBody>
          <a:bodyPr lIns="274320" tIns="0"/>
          <a:lstStyle>
            <a:lvl1pPr marL="0" indent="0">
              <a:buNone/>
              <a:defRPr/>
            </a:lvl1pPr>
          </a:lstStyle>
          <a:p>
            <a:pPr lvl="0"/>
            <a:r>
              <a:rPr lang="en-US"/>
              <a:t>Subtitle</a:t>
            </a:r>
          </a:p>
        </p:txBody>
      </p:sp>
    </p:spTree>
    <p:extLst>
      <p:ext uri="{BB962C8B-B14F-4D97-AF65-F5344CB8AC3E}">
        <p14:creationId xmlns:p14="http://schemas.microsoft.com/office/powerpoint/2010/main" val="3752060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lvl1pPr>
          </a:lstStyle>
          <a:p>
            <a:r>
              <a:rPr lang="en-US"/>
              <a:t>Title</a:t>
            </a:r>
          </a:p>
        </p:txBody>
      </p:sp>
    </p:spTree>
    <p:extLst>
      <p:ext uri="{BB962C8B-B14F-4D97-AF65-F5344CB8AC3E}">
        <p14:creationId xmlns:p14="http://schemas.microsoft.com/office/powerpoint/2010/main" val="339338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378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sub-title only ">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Title</a:t>
            </a:r>
          </a:p>
        </p:txBody>
      </p:sp>
      <p:sp>
        <p:nvSpPr>
          <p:cNvPr id="7" name="Text Placeholder 6"/>
          <p:cNvSpPr>
            <a:spLocks noGrp="1"/>
          </p:cNvSpPr>
          <p:nvPr>
            <p:ph type="body" sz="quarter" idx="13" hasCustomPrompt="1"/>
          </p:nvPr>
        </p:nvSpPr>
        <p:spPr>
          <a:xfrm>
            <a:off x="0" y="1011239"/>
            <a:ext cx="12192000" cy="537863"/>
          </a:xfrm>
        </p:spPr>
        <p:txBody>
          <a:bodyPr lIns="274320" tIns="0"/>
          <a:lstStyle>
            <a:lvl1pPr marL="0" indent="0">
              <a:buNone/>
              <a:defRPr>
                <a:solidFill>
                  <a:schemeClr val="bg1"/>
                </a:solidFill>
              </a:defRPr>
            </a:lvl1pPr>
          </a:lstStyle>
          <a:p>
            <a:pPr lvl="0"/>
            <a:r>
              <a:rPr lang="en-US"/>
              <a:t>Subtitle</a:t>
            </a:r>
          </a:p>
        </p:txBody>
      </p:sp>
    </p:spTree>
    <p:extLst>
      <p:ext uri="{BB962C8B-B14F-4D97-AF65-F5344CB8AC3E}">
        <p14:creationId xmlns:p14="http://schemas.microsoft.com/office/powerpoint/2010/main" val="1885608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only ">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Title</a:t>
            </a:r>
          </a:p>
        </p:txBody>
      </p:sp>
    </p:spTree>
    <p:extLst>
      <p:ext uri="{BB962C8B-B14F-4D97-AF65-F5344CB8AC3E}">
        <p14:creationId xmlns:p14="http://schemas.microsoft.com/office/powerpoint/2010/main" val="24710857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Next Steps/Summar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192000" cy="1000460"/>
          </a:xfrm>
        </p:spPr>
        <p:txBody>
          <a:bodyPr lIns="274320" tIns="228600" anchor="t" anchorCtr="0"/>
          <a:lstStyle>
            <a:lvl1pPr>
              <a:defRPr>
                <a:solidFill>
                  <a:schemeClr val="bg1"/>
                </a:solidFill>
              </a:defRPr>
            </a:lvl1pPr>
          </a:lstStyle>
          <a:p>
            <a:r>
              <a:rPr lang="en-US"/>
              <a:t>Next Steps/Summary</a:t>
            </a:r>
          </a:p>
        </p:txBody>
      </p:sp>
    </p:spTree>
    <p:extLst>
      <p:ext uri="{BB962C8B-B14F-4D97-AF65-F5344CB8AC3E}">
        <p14:creationId xmlns:p14="http://schemas.microsoft.com/office/powerpoint/2010/main" val="7128645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Question">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2587753"/>
            <a:ext cx="10679723" cy="2061740"/>
          </a:xfrm>
          <a:noFill/>
        </p:spPr>
        <p:txBody>
          <a:bodyPr lIns="274320" tIns="91440" bIns="91440" anchor="t" anchorCtr="0">
            <a:normAutofit/>
          </a:bodyPr>
          <a:lstStyle>
            <a:lvl1pPr>
              <a:defRPr sz="6862" spc="-98" baseline="0">
                <a:gradFill>
                  <a:gsLst>
                    <a:gs pos="91241">
                      <a:schemeClr val="tx1"/>
                    </a:gs>
                    <a:gs pos="57000">
                      <a:schemeClr val="tx1"/>
                    </a:gs>
                    <a:gs pos="18000">
                      <a:schemeClr val="tx1"/>
                    </a:gs>
                  </a:gsLst>
                  <a:lin ang="5400000" scaled="0"/>
                </a:gradFill>
              </a:defRPr>
            </a:lvl1pPr>
          </a:lstStyle>
          <a:p>
            <a:r>
              <a:rPr lang="en-US"/>
              <a:t>Questions?</a:t>
            </a:r>
          </a:p>
        </p:txBody>
      </p:sp>
      <p:sp>
        <p:nvSpPr>
          <p:cNvPr id="4" name="Text Placeholder 3"/>
          <p:cNvSpPr>
            <a:spLocks noGrp="1"/>
          </p:cNvSpPr>
          <p:nvPr>
            <p:ph type="body" sz="quarter" idx="10" hasCustomPrompt="1"/>
          </p:nvPr>
        </p:nvSpPr>
        <p:spPr>
          <a:xfrm>
            <a:off x="0" y="4668839"/>
            <a:ext cx="10713573" cy="1463675"/>
          </a:xfrm>
        </p:spPr>
        <p:txBody>
          <a:bodyPr lIns="274320">
            <a:normAutofit/>
          </a:bodyPr>
          <a:lstStyle>
            <a:lvl1pPr marL="0" indent="0">
              <a:buNone/>
              <a:defRPr sz="3529"/>
            </a:lvl1pPr>
          </a:lstStyle>
          <a:p>
            <a:r>
              <a:rPr lang="en-US"/>
              <a:t>Name</a:t>
            </a:r>
          </a:p>
          <a:p>
            <a:r>
              <a:rPr lang="en-US"/>
              <a:t>Email</a:t>
            </a:r>
          </a:p>
        </p:txBody>
      </p:sp>
    </p:spTree>
    <p:extLst>
      <p:ext uri="{BB962C8B-B14F-4D97-AF65-F5344CB8AC3E}">
        <p14:creationId xmlns:p14="http://schemas.microsoft.com/office/powerpoint/2010/main" val="449139484"/>
      </p:ext>
    </p:extLst>
  </p:cSld>
  <p:clrMapOvr>
    <a:overrideClrMapping bg1="dk1" tx1="lt1" bg2="dk2" tx2="lt2" accent1="accent1" accent2="accent2" accent3="accent3" accent4="accent4" accent5="accent5" accent6="accent6" hlink="hlink" folHlink="folHlink"/>
  </p:clrMapOvr>
  <p:transition advClick="0" advTm="10000">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220934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169D952E-77BD-4C1C-BAEE-1CCBBB4E5102}" type="datetimeFigureOut">
              <a:rPr lang="en-US" smtClean="0"/>
              <a:t>4/4/2019</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DA604E0F-A3A2-445C-A427-B254AD2D69C8}" type="slidenum">
              <a:rPr lang="en-US" smtClean="0"/>
              <a:t>‹#›</a:t>
            </a:fld>
            <a:endParaRPr lang="en-US"/>
          </a:p>
        </p:txBody>
      </p:sp>
    </p:spTree>
    <p:extLst>
      <p:ext uri="{BB962C8B-B14F-4D97-AF65-F5344CB8AC3E}">
        <p14:creationId xmlns:p14="http://schemas.microsoft.com/office/powerpoint/2010/main" val="28805322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434958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2190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66515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263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847126"/>
          </a:xfrm>
        </p:spPr>
        <p:txBody>
          <a:bodyPr/>
          <a:lstStyle>
            <a:lvl1pPr marL="460192" marR="0" indent="-460192" algn="l" defTabSz="914001" rtl="0" eaLnBrk="1" fontAlgn="auto" latinLnBrk="0" hangingPunct="1">
              <a:lnSpc>
                <a:spcPct val="90000"/>
              </a:lnSpc>
              <a:spcBef>
                <a:spcPct val="20000"/>
              </a:spcBef>
              <a:spcAft>
                <a:spcPts val="0"/>
              </a:spcAft>
              <a:buClrTx/>
              <a:buSzPct val="100000"/>
              <a:buFontTx/>
              <a:buBlip>
                <a:blip r:embed="rId2"/>
              </a:buBlip>
              <a:tabLst/>
              <a:defRPr/>
            </a:lvl1pPr>
            <a:lvl2pPr marL="855324" marR="0" indent="-395131" algn="l" defTabSz="914001" rtl="0" eaLnBrk="1" fontAlgn="auto" latinLnBrk="0" hangingPunct="1">
              <a:lnSpc>
                <a:spcPct val="90000"/>
              </a:lnSpc>
              <a:spcBef>
                <a:spcPct val="20000"/>
              </a:spcBef>
              <a:spcAft>
                <a:spcPts val="0"/>
              </a:spcAft>
              <a:buClrTx/>
              <a:buSzPct val="100000"/>
              <a:buFontTx/>
              <a:buBlip>
                <a:blip r:embed="rId2"/>
              </a:buBlip>
              <a:tabLst/>
              <a:defRPr/>
            </a:lvl2pPr>
            <a:lvl3pPr marL="1258390" marR="0" indent="-403065" algn="l" defTabSz="914001" rtl="0" eaLnBrk="1" fontAlgn="auto" latinLnBrk="0" hangingPunct="1">
              <a:lnSpc>
                <a:spcPct val="90000"/>
              </a:lnSpc>
              <a:spcBef>
                <a:spcPct val="20000"/>
              </a:spcBef>
              <a:spcAft>
                <a:spcPts val="0"/>
              </a:spcAft>
              <a:buClrTx/>
              <a:buSzPct val="100000"/>
              <a:buFontTx/>
              <a:buBlip>
                <a:blip r:embed="rId2"/>
              </a:buBlip>
              <a:tabLst/>
              <a:defRPr/>
            </a:lvl3pPr>
            <a:lvl4pPr marL="1604328" marR="0" indent="-345938" algn="l" defTabSz="914001" rtl="0" eaLnBrk="1" fontAlgn="auto" latinLnBrk="0" hangingPunct="1">
              <a:lnSpc>
                <a:spcPct val="90000"/>
              </a:lnSpc>
              <a:spcBef>
                <a:spcPct val="20000"/>
              </a:spcBef>
              <a:spcAft>
                <a:spcPts val="0"/>
              </a:spcAft>
              <a:buClrTx/>
              <a:buSzPct val="100000"/>
              <a:buFontTx/>
              <a:buBlip>
                <a:blip r:embed="rId2"/>
              </a:buBlip>
              <a:tabLst/>
              <a:defRPr/>
            </a:lvl4pPr>
            <a:lvl5pPr marL="1940744" marR="0" indent="-336416" algn="l" defTabSz="914001" rtl="0" eaLnBrk="1" fontAlgn="auto" latinLnBrk="0" hangingPunct="1">
              <a:lnSpc>
                <a:spcPct val="90000"/>
              </a:lnSpc>
              <a:spcBef>
                <a:spcPct val="20000"/>
              </a:spcBef>
              <a:spcAft>
                <a:spcPts val="0"/>
              </a:spcAft>
              <a:buClrTx/>
              <a:buSzPct val="100000"/>
              <a:buFontTx/>
              <a:buBlip>
                <a:blip r:embed="rId2"/>
              </a:buBlip>
              <a:tabLst/>
              <a:defRPr/>
            </a:lvl5pPr>
          </a:lstStyle>
          <a:p>
            <a:pPr marL="460192" marR="0" lvl="0"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Click to edit Master text styles</a:t>
            </a:r>
          </a:p>
          <a:p>
            <a:pPr marL="460192" marR="0" lvl="1"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Second level</a:t>
            </a:r>
          </a:p>
          <a:p>
            <a:pPr marL="460192" marR="0" lvl="2"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Third level</a:t>
            </a:r>
          </a:p>
          <a:p>
            <a:pPr marL="460192" marR="0" lvl="3"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Fourth level</a:t>
            </a:r>
          </a:p>
          <a:p>
            <a:pPr marL="460192" marR="0" lvl="4"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Fifth level</a:t>
            </a:r>
            <a:endParaRPr kumimoji="0" lang="en-US" sz="19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83441078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email">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4"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5868011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2" y="0"/>
            <a:ext cx="12221569" cy="6858000"/>
          </a:xfrm>
          <a:prstGeom prst="rect">
            <a:avLst/>
          </a:prstGeom>
        </p:spPr>
      </p:pic>
    </p:spTree>
    <p:extLst>
      <p:ext uri="{BB962C8B-B14F-4D97-AF65-F5344CB8AC3E}">
        <p14:creationId xmlns:p14="http://schemas.microsoft.com/office/powerpoint/2010/main" val="2223779462"/>
      </p:ext>
    </p:extLst>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13330" fontAlgn="base">
              <a:spcBef>
                <a:spcPct val="0"/>
              </a:spcBef>
              <a:spcAft>
                <a:spcPct val="0"/>
              </a:spcAft>
              <a:defRPr smtClean="0">
                <a:solidFill>
                  <a:srgbClr val="505050"/>
                </a:solidFill>
              </a:defRPr>
            </a:lvl1pPr>
          </a:lstStyle>
          <a:p>
            <a:pPr>
              <a:defRPr/>
            </a:pPr>
            <a:fld id="{56442AAA-6A77-5942-BCC4-0CCA4B0626F8}" type="slidenum">
              <a:rPr/>
              <a:pPr>
                <a:defRPr/>
              </a:pPr>
              <a:t>‹#›</a:t>
            </a:fld>
            <a:endParaRPr/>
          </a:p>
        </p:txBody>
      </p:sp>
    </p:spTree>
    <p:extLst>
      <p:ext uri="{BB962C8B-B14F-4D97-AF65-F5344CB8AC3E}">
        <p14:creationId xmlns:p14="http://schemas.microsoft.com/office/powerpoint/2010/main" val="19587453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7390374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3550500836"/>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618921"/>
      </p:ext>
    </p:extLst>
  </p:cSld>
  <p:clrMapOvr>
    <a:masterClrMapping/>
  </p:clrMapOvr>
  <p:transition spd="med">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501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26000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23787"/>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88801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177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653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97766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651516" y="1379960"/>
            <a:ext cx="4233857" cy="3005953"/>
          </a:xfrm>
          <a:noFill/>
        </p:spPr>
        <p:txBody>
          <a:bodyPr lIns="146304" tIns="91440" rIns="146304" bIns="91440" anchor="t" anchorCtr="0"/>
          <a:lstStyle>
            <a:lvl1pPr>
              <a:defRPr sz="5293"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649896" y="4385894"/>
            <a:ext cx="4233857" cy="885332"/>
          </a:xfrm>
        </p:spPr>
        <p:txBody>
          <a:bodyPr tIns="109728" bIns="109728">
            <a:noAutofit/>
          </a:bodyPr>
          <a:lstStyle>
            <a:lvl1pPr marL="0" indent="0">
              <a:spcBef>
                <a:spcPts val="0"/>
              </a:spcBef>
              <a:buNone/>
              <a:defRPr sz="3136">
                <a:solidFill>
                  <a:schemeClr val="bg1"/>
                </a:solidFill>
              </a:defRPr>
            </a:lvl1pPr>
          </a:lstStyle>
          <a:p>
            <a:pPr lvl="0"/>
            <a:r>
              <a:rPr lang="en-US"/>
              <a:t>Speaker Name</a:t>
            </a:r>
          </a:p>
        </p:txBody>
      </p:sp>
      <p:grpSp>
        <p:nvGrpSpPr>
          <p:cNvPr id="100" name="Group 99"/>
          <p:cNvGrpSpPr/>
          <p:nvPr userDrawn="1"/>
        </p:nvGrpSpPr>
        <p:grpSpPr>
          <a:xfrm>
            <a:off x="600790" y="864966"/>
            <a:ext cx="5747752" cy="5775568"/>
            <a:chOff x="612837" y="751557"/>
            <a:chExt cx="5863006" cy="5890545"/>
          </a:xfrm>
        </p:grpSpPr>
        <p:grpSp>
          <p:nvGrpSpPr>
            <p:cNvPr id="101" name="Group 9"/>
            <p:cNvGrpSpPr>
              <a:grpSpLocks noChangeAspect="1"/>
            </p:cNvGrpSpPr>
            <p:nvPr/>
          </p:nvGrpSpPr>
          <p:grpSpPr bwMode="auto">
            <a:xfrm>
              <a:off x="1123949" y="5598214"/>
              <a:ext cx="4987001" cy="1043888"/>
              <a:chOff x="-2860" y="2825"/>
              <a:chExt cx="2403" cy="503"/>
            </a:xfrm>
          </p:grpSpPr>
          <p:sp>
            <p:nvSpPr>
              <p:cNvPr id="180" name="Freeform 179"/>
              <p:cNvSpPr>
                <a:spLocks/>
              </p:cNvSpPr>
              <p:nvPr/>
            </p:nvSpPr>
            <p:spPr bwMode="auto">
              <a:xfrm>
                <a:off x="-2807" y="3227"/>
                <a:ext cx="2298" cy="101"/>
              </a:xfrm>
              <a:custGeom>
                <a:avLst/>
                <a:gdLst>
                  <a:gd name="T0" fmla="*/ 4 w 970"/>
                  <a:gd name="T1" fmla="*/ 0 h 42"/>
                  <a:gd name="T2" fmla="*/ 53 w 970"/>
                  <a:gd name="T3" fmla="*/ 41 h 42"/>
                  <a:gd name="T4" fmla="*/ 500 w 970"/>
                  <a:gd name="T5" fmla="*/ 42 h 42"/>
                  <a:gd name="T6" fmla="*/ 500 w 970"/>
                  <a:gd name="T7" fmla="*/ 42 h 42"/>
                  <a:gd name="T8" fmla="*/ 917 w 970"/>
                  <a:gd name="T9" fmla="*/ 41 h 42"/>
                  <a:gd name="T10" fmla="*/ 966 w 970"/>
                  <a:gd name="T11" fmla="*/ 0 h 42"/>
                  <a:gd name="T12" fmla="*/ 4 w 9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970" h="42">
                    <a:moveTo>
                      <a:pt x="4" y="0"/>
                    </a:moveTo>
                    <a:cubicBezTo>
                      <a:pt x="0" y="16"/>
                      <a:pt x="3" y="40"/>
                      <a:pt x="53" y="41"/>
                    </a:cubicBezTo>
                    <a:cubicBezTo>
                      <a:pt x="91" y="42"/>
                      <a:pt x="297" y="42"/>
                      <a:pt x="500" y="42"/>
                    </a:cubicBezTo>
                    <a:cubicBezTo>
                      <a:pt x="500" y="42"/>
                      <a:pt x="500" y="42"/>
                      <a:pt x="500" y="42"/>
                    </a:cubicBezTo>
                    <a:cubicBezTo>
                      <a:pt x="693" y="42"/>
                      <a:pt x="881" y="42"/>
                      <a:pt x="917" y="41"/>
                    </a:cubicBezTo>
                    <a:cubicBezTo>
                      <a:pt x="967" y="40"/>
                      <a:pt x="970" y="16"/>
                      <a:pt x="966" y="0"/>
                    </a:cubicBezTo>
                    <a:lnTo>
                      <a:pt x="4"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1" name="Freeform 180"/>
              <p:cNvSpPr>
                <a:spLocks/>
              </p:cNvSpPr>
              <p:nvPr/>
            </p:nvSpPr>
            <p:spPr bwMode="auto">
              <a:xfrm>
                <a:off x="-2860" y="2825"/>
                <a:ext cx="2403" cy="445"/>
              </a:xfrm>
              <a:custGeom>
                <a:avLst/>
                <a:gdLst>
                  <a:gd name="T0" fmla="*/ 983 w 1014"/>
                  <a:gd name="T1" fmla="*/ 154 h 186"/>
                  <a:gd name="T2" fmla="*/ 812 w 1014"/>
                  <a:gd name="T3" fmla="*/ 12 h 186"/>
                  <a:gd name="T4" fmla="*/ 775 w 1014"/>
                  <a:gd name="T5" fmla="*/ 0 h 186"/>
                  <a:gd name="T6" fmla="*/ 239 w 1014"/>
                  <a:gd name="T7" fmla="*/ 0 h 186"/>
                  <a:gd name="T8" fmla="*/ 202 w 1014"/>
                  <a:gd name="T9" fmla="*/ 12 h 186"/>
                  <a:gd name="T10" fmla="*/ 31 w 1014"/>
                  <a:gd name="T11" fmla="*/ 154 h 186"/>
                  <a:gd name="T12" fmla="*/ 75 w 1014"/>
                  <a:gd name="T13" fmla="*/ 185 h 186"/>
                  <a:gd name="T14" fmla="*/ 522 w 1014"/>
                  <a:gd name="T15" fmla="*/ 185 h 186"/>
                  <a:gd name="T16" fmla="*/ 522 w 1014"/>
                  <a:gd name="T17" fmla="*/ 185 h 186"/>
                  <a:gd name="T18" fmla="*/ 939 w 1014"/>
                  <a:gd name="T19" fmla="*/ 185 h 186"/>
                  <a:gd name="T20" fmla="*/ 983 w 1014"/>
                  <a:gd name="T21" fmla="*/ 15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86">
                    <a:moveTo>
                      <a:pt x="983" y="154"/>
                    </a:moveTo>
                    <a:cubicBezTo>
                      <a:pt x="812" y="12"/>
                      <a:pt x="812" y="12"/>
                      <a:pt x="812" y="12"/>
                    </a:cubicBezTo>
                    <a:cubicBezTo>
                      <a:pt x="812" y="12"/>
                      <a:pt x="803" y="0"/>
                      <a:pt x="775" y="0"/>
                    </a:cubicBezTo>
                    <a:cubicBezTo>
                      <a:pt x="768" y="0"/>
                      <a:pt x="248" y="0"/>
                      <a:pt x="239" y="0"/>
                    </a:cubicBezTo>
                    <a:cubicBezTo>
                      <a:pt x="211" y="0"/>
                      <a:pt x="202" y="12"/>
                      <a:pt x="202" y="12"/>
                    </a:cubicBezTo>
                    <a:cubicBezTo>
                      <a:pt x="31" y="154"/>
                      <a:pt x="31" y="154"/>
                      <a:pt x="31" y="154"/>
                    </a:cubicBezTo>
                    <a:cubicBezTo>
                      <a:pt x="31" y="154"/>
                      <a:pt x="0" y="184"/>
                      <a:pt x="75" y="185"/>
                    </a:cubicBezTo>
                    <a:cubicBezTo>
                      <a:pt x="113" y="186"/>
                      <a:pt x="319" y="186"/>
                      <a:pt x="522" y="185"/>
                    </a:cubicBezTo>
                    <a:cubicBezTo>
                      <a:pt x="522" y="185"/>
                      <a:pt x="522" y="185"/>
                      <a:pt x="522" y="185"/>
                    </a:cubicBezTo>
                    <a:cubicBezTo>
                      <a:pt x="715" y="186"/>
                      <a:pt x="903" y="185"/>
                      <a:pt x="939" y="185"/>
                    </a:cubicBezTo>
                    <a:cubicBezTo>
                      <a:pt x="1014" y="184"/>
                      <a:pt x="983" y="154"/>
                      <a:pt x="983" y="154"/>
                    </a:cubicBezTo>
                    <a:close/>
                  </a:path>
                </a:pathLst>
              </a:custGeom>
              <a:solidFill>
                <a:schemeClr val="bg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2" name="Freeform 181"/>
              <p:cNvSpPr>
                <a:spLocks/>
              </p:cNvSpPr>
              <p:nvPr/>
            </p:nvSpPr>
            <p:spPr bwMode="auto">
              <a:xfrm>
                <a:off x="-2623" y="2868"/>
                <a:ext cx="1934" cy="309"/>
              </a:xfrm>
              <a:custGeom>
                <a:avLst/>
                <a:gdLst>
                  <a:gd name="T0" fmla="*/ 0 w 1934"/>
                  <a:gd name="T1" fmla="*/ 309 h 309"/>
                  <a:gd name="T2" fmla="*/ 1934 w 1934"/>
                  <a:gd name="T3" fmla="*/ 309 h 309"/>
                  <a:gd name="T4" fmla="*/ 1602 w 1934"/>
                  <a:gd name="T5" fmla="*/ 0 h 309"/>
                  <a:gd name="T6" fmla="*/ 323 w 1934"/>
                  <a:gd name="T7" fmla="*/ 0 h 309"/>
                  <a:gd name="T8" fmla="*/ 0 w 1934"/>
                  <a:gd name="T9" fmla="*/ 309 h 309"/>
                </a:gdLst>
                <a:ahLst/>
                <a:cxnLst>
                  <a:cxn ang="0">
                    <a:pos x="T0" y="T1"/>
                  </a:cxn>
                  <a:cxn ang="0">
                    <a:pos x="T2" y="T3"/>
                  </a:cxn>
                  <a:cxn ang="0">
                    <a:pos x="T4" y="T5"/>
                  </a:cxn>
                  <a:cxn ang="0">
                    <a:pos x="T6" y="T7"/>
                  </a:cxn>
                  <a:cxn ang="0">
                    <a:pos x="T8" y="T9"/>
                  </a:cxn>
                </a:cxnLst>
                <a:rect l="0" t="0" r="r" b="b"/>
                <a:pathLst>
                  <a:path w="1934" h="309">
                    <a:moveTo>
                      <a:pt x="0" y="309"/>
                    </a:moveTo>
                    <a:lnTo>
                      <a:pt x="1934" y="309"/>
                    </a:lnTo>
                    <a:lnTo>
                      <a:pt x="1602" y="0"/>
                    </a:lnTo>
                    <a:lnTo>
                      <a:pt x="323" y="0"/>
                    </a:lnTo>
                    <a:lnTo>
                      <a:pt x="0" y="309"/>
                    </a:lnTo>
                    <a:close/>
                  </a:path>
                </a:pathLst>
              </a:custGeom>
              <a:solidFill>
                <a:schemeClr val="accent1">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3" name="Oval 182"/>
              <p:cNvSpPr>
                <a:spLocks noChangeArrowheads="1"/>
              </p:cNvSpPr>
              <p:nvPr/>
            </p:nvSpPr>
            <p:spPr bwMode="auto">
              <a:xfrm>
                <a:off x="-1703" y="3197"/>
                <a:ext cx="94"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4" name="Oval 183"/>
              <p:cNvSpPr>
                <a:spLocks noChangeArrowheads="1"/>
              </p:cNvSpPr>
              <p:nvPr/>
            </p:nvSpPr>
            <p:spPr bwMode="auto">
              <a:xfrm>
                <a:off x="-1580" y="3197"/>
                <a:ext cx="83"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5" name="Oval 184"/>
              <p:cNvSpPr>
                <a:spLocks noChangeArrowheads="1"/>
              </p:cNvSpPr>
              <p:nvPr/>
            </p:nvSpPr>
            <p:spPr bwMode="auto">
              <a:xfrm>
                <a:off x="-1812" y="3197"/>
                <a:ext cx="80"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sp>
            <p:nvSpPr>
              <p:cNvPr id="186" name="Oval 185"/>
              <p:cNvSpPr>
                <a:spLocks noChangeArrowheads="1"/>
              </p:cNvSpPr>
              <p:nvPr userDrawn="1"/>
            </p:nvSpPr>
            <p:spPr bwMode="auto">
              <a:xfrm>
                <a:off x="-715" y="3210"/>
                <a:ext cx="38" cy="22"/>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solidFill>
                    <a:srgbClr val="505050"/>
                  </a:solidFill>
                </a:endParaRPr>
              </a:p>
            </p:txBody>
          </p:sp>
        </p:grpSp>
        <p:grpSp>
          <p:nvGrpSpPr>
            <p:cNvPr id="102" name="Group 101"/>
            <p:cNvGrpSpPr/>
            <p:nvPr/>
          </p:nvGrpSpPr>
          <p:grpSpPr>
            <a:xfrm>
              <a:off x="3175242" y="5933412"/>
              <a:ext cx="1067987" cy="391267"/>
              <a:chOff x="3175242" y="5933412"/>
              <a:chExt cx="1067987" cy="436823"/>
            </a:xfrm>
          </p:grpSpPr>
          <p:sp>
            <p:nvSpPr>
              <p:cNvPr id="171" name="Freeform 170"/>
              <p:cNvSpPr/>
              <p:nvPr/>
            </p:nvSpPr>
            <p:spPr bwMode="auto">
              <a:xfrm>
                <a:off x="3175242"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3">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2" name="Freeform 171"/>
              <p:cNvSpPr/>
              <p:nvPr/>
            </p:nvSpPr>
            <p:spPr bwMode="auto">
              <a:xfrm>
                <a:off x="330857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3" name="Freeform 172"/>
              <p:cNvSpPr/>
              <p:nvPr/>
            </p:nvSpPr>
            <p:spPr bwMode="auto">
              <a:xfrm>
                <a:off x="3451130"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4" name="Freeform 173"/>
              <p:cNvSpPr/>
              <p:nvPr/>
            </p:nvSpPr>
            <p:spPr bwMode="auto">
              <a:xfrm>
                <a:off x="3575984"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D83B0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5" name="Freeform 174"/>
              <p:cNvSpPr/>
              <p:nvPr/>
            </p:nvSpPr>
            <p:spPr bwMode="auto">
              <a:xfrm>
                <a:off x="3707236"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6" name="Freeform 175"/>
              <p:cNvSpPr/>
              <p:nvPr/>
            </p:nvSpPr>
            <p:spPr bwMode="auto">
              <a:xfrm>
                <a:off x="383152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1">
                    <a:lumMod val="40000"/>
                    <a:lumOff val="60000"/>
                    <a:alpha val="4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7" name="Freeform 176"/>
              <p:cNvSpPr/>
              <p:nvPr/>
            </p:nvSpPr>
            <p:spPr bwMode="auto">
              <a:xfrm>
                <a:off x="397050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8" name="Freeform 177"/>
              <p:cNvSpPr/>
              <p:nvPr/>
            </p:nvSpPr>
            <p:spPr bwMode="auto">
              <a:xfrm>
                <a:off x="4109497"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79" name="Freeform 178"/>
              <p:cNvSpPr/>
              <p:nvPr/>
            </p:nvSpPr>
            <p:spPr bwMode="auto">
              <a:xfrm>
                <a:off x="424322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grpSp>
        <p:sp>
          <p:nvSpPr>
            <p:cNvPr id="103" name="Freeform 102"/>
            <p:cNvSpPr/>
            <p:nvPr/>
          </p:nvSpPr>
          <p:spPr>
            <a:xfrm>
              <a:off x="4326016" y="1113404"/>
              <a:ext cx="1559745" cy="91465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BCF2"/>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4" name="Freeform 103"/>
            <p:cNvSpPr/>
            <p:nvPr/>
          </p:nvSpPr>
          <p:spPr>
            <a:xfrm flipH="1">
              <a:off x="3615787" y="1972924"/>
              <a:ext cx="843704" cy="46887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1">
                <a:lumMod val="40000"/>
                <a:lumOff val="60000"/>
              </a:schemeClr>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5" name="Freeform 104"/>
            <p:cNvSpPr/>
            <p:nvPr/>
          </p:nvSpPr>
          <p:spPr>
            <a:xfrm flipH="1">
              <a:off x="2369224" y="863590"/>
              <a:ext cx="1736456" cy="9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5C2D9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6" name="Freeform 105"/>
            <p:cNvSpPr/>
            <p:nvPr/>
          </p:nvSpPr>
          <p:spPr>
            <a:xfrm>
              <a:off x="612837" y="1564225"/>
              <a:ext cx="1956176" cy="108712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107C10"/>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07" name="Freeform 106"/>
            <p:cNvSpPr/>
            <p:nvPr/>
          </p:nvSpPr>
          <p:spPr bwMode="auto">
            <a:xfrm>
              <a:off x="3407312" y="1800435"/>
              <a:ext cx="299924" cy="4156488"/>
            </a:xfrm>
            <a:custGeom>
              <a:avLst/>
              <a:gdLst>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709"/>
                <a:gd name="connsiteY0" fmla="*/ 5153891 h 5153891"/>
                <a:gd name="connsiteX1" fmla="*/ 378691 w 378709"/>
                <a:gd name="connsiteY1" fmla="*/ 4064000 h 5153891"/>
                <a:gd name="connsiteX2" fmla="*/ 0 w 378709"/>
                <a:gd name="connsiteY2" fmla="*/ 3823854 h 5153891"/>
                <a:gd name="connsiteX3" fmla="*/ 0 w 378709"/>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Lst>
              <a:ahLst/>
              <a:cxnLst>
                <a:cxn ang="0">
                  <a:pos x="connsiteX0" y="connsiteY0"/>
                </a:cxn>
                <a:cxn ang="0">
                  <a:pos x="connsiteX1" y="connsiteY1"/>
                </a:cxn>
                <a:cxn ang="0">
                  <a:pos x="connsiteX2" y="connsiteY2"/>
                </a:cxn>
                <a:cxn ang="0">
                  <a:pos x="connsiteX3" y="connsiteY3"/>
                </a:cxn>
              </a:cxnLst>
              <a:rect l="l" t="t" r="r" b="b"/>
              <a:pathLst>
                <a:path w="378691" h="5153891">
                  <a:moveTo>
                    <a:pt x="378691" y="5153891"/>
                  </a:moveTo>
                  <a:lnTo>
                    <a:pt x="378691" y="4064000"/>
                  </a:lnTo>
                  <a:lnTo>
                    <a:pt x="0" y="3823854"/>
                  </a:lnTo>
                  <a:lnTo>
                    <a:pt x="0"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08" name="Freeform 107"/>
            <p:cNvSpPr/>
            <p:nvPr/>
          </p:nvSpPr>
          <p:spPr bwMode="auto">
            <a:xfrm>
              <a:off x="3831521" y="2248113"/>
              <a:ext cx="219457" cy="3708811"/>
            </a:xfrm>
            <a:custGeom>
              <a:avLst/>
              <a:gdLst>
                <a:gd name="connsiteX0" fmla="*/ 0 w 277091"/>
                <a:gd name="connsiteY0" fmla="*/ 4682836 h 4682836"/>
                <a:gd name="connsiteX1" fmla="*/ 0 w 277091"/>
                <a:gd name="connsiteY1" fmla="*/ 3463636 h 4682836"/>
                <a:gd name="connsiteX2" fmla="*/ 277091 w 277091"/>
                <a:gd name="connsiteY2" fmla="*/ 3140363 h 4682836"/>
                <a:gd name="connsiteX3" fmla="*/ 277091 w 277091"/>
                <a:gd name="connsiteY3" fmla="*/ 0 h 4682836"/>
              </a:gdLst>
              <a:ahLst/>
              <a:cxnLst>
                <a:cxn ang="0">
                  <a:pos x="connsiteX0" y="connsiteY0"/>
                </a:cxn>
                <a:cxn ang="0">
                  <a:pos x="connsiteX1" y="connsiteY1"/>
                </a:cxn>
                <a:cxn ang="0">
                  <a:pos x="connsiteX2" y="connsiteY2"/>
                </a:cxn>
                <a:cxn ang="0">
                  <a:pos x="connsiteX3" y="connsiteY3"/>
                </a:cxn>
              </a:cxnLst>
              <a:rect l="l" t="t" r="r" b="b"/>
              <a:pathLst>
                <a:path w="277091" h="4682836">
                  <a:moveTo>
                    <a:pt x="0" y="4682836"/>
                  </a:moveTo>
                  <a:lnTo>
                    <a:pt x="0" y="3463636"/>
                  </a:lnTo>
                  <a:lnTo>
                    <a:pt x="277091" y="3140363"/>
                  </a:lnTo>
                  <a:lnTo>
                    <a:pt x="277091" y="0"/>
                  </a:lnTo>
                </a:path>
              </a:pathLst>
            </a:custGeom>
            <a:noFill/>
            <a:ln w="762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09" name="Freeform 108"/>
            <p:cNvSpPr/>
            <p:nvPr/>
          </p:nvSpPr>
          <p:spPr bwMode="auto">
            <a:xfrm>
              <a:off x="3970509" y="4157382"/>
              <a:ext cx="519381" cy="1799541"/>
            </a:xfrm>
            <a:custGeom>
              <a:avLst/>
              <a:gdLst>
                <a:gd name="connsiteX0" fmla="*/ 0 w 655782"/>
                <a:gd name="connsiteY0" fmla="*/ 2272146 h 2272146"/>
                <a:gd name="connsiteX1" fmla="*/ 0 w 655782"/>
                <a:gd name="connsiteY1" fmla="*/ 1099127 h 2272146"/>
                <a:gd name="connsiteX2" fmla="*/ 655782 w 655782"/>
                <a:gd name="connsiteY2" fmla="*/ 304800 h 2272146"/>
                <a:gd name="connsiteX3" fmla="*/ 655782 w 655782"/>
                <a:gd name="connsiteY3" fmla="*/ 0 h 2272146"/>
              </a:gdLst>
              <a:ahLst/>
              <a:cxnLst>
                <a:cxn ang="0">
                  <a:pos x="connsiteX0" y="connsiteY0"/>
                </a:cxn>
                <a:cxn ang="0">
                  <a:pos x="connsiteX1" y="connsiteY1"/>
                </a:cxn>
                <a:cxn ang="0">
                  <a:pos x="connsiteX2" y="connsiteY2"/>
                </a:cxn>
                <a:cxn ang="0">
                  <a:pos x="connsiteX3" y="connsiteY3"/>
                </a:cxn>
              </a:cxnLst>
              <a:rect l="l" t="t" r="r" b="b"/>
              <a:pathLst>
                <a:path w="655782" h="2272146">
                  <a:moveTo>
                    <a:pt x="0" y="2272146"/>
                  </a:moveTo>
                  <a:lnTo>
                    <a:pt x="0" y="1099127"/>
                  </a:lnTo>
                  <a:lnTo>
                    <a:pt x="655782" y="304800"/>
                  </a:lnTo>
                  <a:lnTo>
                    <a:pt x="655782"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0" name="Freeform 109"/>
            <p:cNvSpPr/>
            <p:nvPr/>
          </p:nvSpPr>
          <p:spPr bwMode="auto">
            <a:xfrm>
              <a:off x="4109497" y="1434297"/>
              <a:ext cx="790043" cy="4522628"/>
            </a:xfrm>
            <a:custGeom>
              <a:avLst/>
              <a:gdLst>
                <a:gd name="connsiteX0" fmla="*/ 0 w 997527"/>
                <a:gd name="connsiteY0" fmla="*/ 5421746 h 5421746"/>
                <a:gd name="connsiteX1" fmla="*/ 0 w 997527"/>
                <a:gd name="connsiteY1" fmla="*/ 4285673 h 5421746"/>
                <a:gd name="connsiteX2" fmla="*/ 997527 w 997527"/>
                <a:gd name="connsiteY2" fmla="*/ 3084946 h 5421746"/>
                <a:gd name="connsiteX3" fmla="*/ 997527 w 997527"/>
                <a:gd name="connsiteY3" fmla="*/ 0 h 5421746"/>
                <a:gd name="connsiteX0" fmla="*/ 0 w 997527"/>
                <a:gd name="connsiteY0" fmla="*/ 5710382 h 5710382"/>
                <a:gd name="connsiteX1" fmla="*/ 0 w 997527"/>
                <a:gd name="connsiteY1" fmla="*/ 4574309 h 5710382"/>
                <a:gd name="connsiteX2" fmla="*/ 997527 w 997527"/>
                <a:gd name="connsiteY2" fmla="*/ 3373582 h 5710382"/>
                <a:gd name="connsiteX3" fmla="*/ 997527 w 997527"/>
                <a:gd name="connsiteY3" fmla="*/ 0 h 5710382"/>
              </a:gdLst>
              <a:ahLst/>
              <a:cxnLst>
                <a:cxn ang="0">
                  <a:pos x="connsiteX0" y="connsiteY0"/>
                </a:cxn>
                <a:cxn ang="0">
                  <a:pos x="connsiteX1" y="connsiteY1"/>
                </a:cxn>
                <a:cxn ang="0">
                  <a:pos x="connsiteX2" y="connsiteY2"/>
                </a:cxn>
                <a:cxn ang="0">
                  <a:pos x="connsiteX3" y="connsiteY3"/>
                </a:cxn>
              </a:cxnLst>
              <a:rect l="l" t="t" r="r" b="b"/>
              <a:pathLst>
                <a:path w="997527" h="5710382">
                  <a:moveTo>
                    <a:pt x="0" y="5710382"/>
                  </a:moveTo>
                  <a:lnTo>
                    <a:pt x="0" y="4574309"/>
                  </a:lnTo>
                  <a:lnTo>
                    <a:pt x="997527" y="3373582"/>
                  </a:lnTo>
                  <a:lnTo>
                    <a:pt x="997527" y="0"/>
                  </a:lnTo>
                </a:path>
              </a:pathLst>
            </a:cu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1" name="Freeform 110"/>
            <p:cNvSpPr/>
            <p:nvPr/>
          </p:nvSpPr>
          <p:spPr bwMode="auto">
            <a:xfrm>
              <a:off x="2529412" y="4367696"/>
              <a:ext cx="921718" cy="1587400"/>
            </a:xfrm>
            <a:custGeom>
              <a:avLst/>
              <a:gdLst>
                <a:gd name="connsiteX0" fmla="*/ 1163782 w 1163782"/>
                <a:gd name="connsiteY0" fmla="*/ 2004291 h 2004291"/>
                <a:gd name="connsiteX1" fmla="*/ 1163782 w 1163782"/>
                <a:gd name="connsiteY1" fmla="*/ 1256145 h 2004291"/>
                <a:gd name="connsiteX2" fmla="*/ 0 w 1163782"/>
                <a:gd name="connsiteY2" fmla="*/ 554182 h 2004291"/>
                <a:gd name="connsiteX3" fmla="*/ 0 w 1163782"/>
                <a:gd name="connsiteY3" fmla="*/ 0 h 2004291"/>
              </a:gdLst>
              <a:ahLst/>
              <a:cxnLst>
                <a:cxn ang="0">
                  <a:pos x="connsiteX0" y="connsiteY0"/>
                </a:cxn>
                <a:cxn ang="0">
                  <a:pos x="connsiteX1" y="connsiteY1"/>
                </a:cxn>
                <a:cxn ang="0">
                  <a:pos x="connsiteX2" y="connsiteY2"/>
                </a:cxn>
                <a:cxn ang="0">
                  <a:pos x="connsiteX3" y="connsiteY3"/>
                </a:cxn>
              </a:cxnLst>
              <a:rect l="l" t="t" r="r" b="b"/>
              <a:pathLst>
                <a:path w="1163782" h="2004291">
                  <a:moveTo>
                    <a:pt x="1163782" y="2004291"/>
                  </a:moveTo>
                  <a:lnTo>
                    <a:pt x="1163782" y="1256145"/>
                  </a:lnTo>
                  <a:lnTo>
                    <a:pt x="0" y="554182"/>
                  </a:lnTo>
                  <a:lnTo>
                    <a:pt x="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2" name="Freeform 111"/>
            <p:cNvSpPr/>
            <p:nvPr/>
          </p:nvSpPr>
          <p:spPr bwMode="auto">
            <a:xfrm>
              <a:off x="2277125" y="3431348"/>
              <a:ext cx="1031446" cy="2523747"/>
            </a:xfrm>
            <a:custGeom>
              <a:avLst/>
              <a:gdLst>
                <a:gd name="connsiteX0" fmla="*/ 1302327 w 1302327"/>
                <a:gd name="connsiteY0" fmla="*/ 3186546 h 3186546"/>
                <a:gd name="connsiteX1" fmla="*/ 1302327 w 1302327"/>
                <a:gd name="connsiteY1" fmla="*/ 2530764 h 3186546"/>
                <a:gd name="connsiteX2" fmla="*/ 0 w 1302327"/>
                <a:gd name="connsiteY2" fmla="*/ 1727200 h 3186546"/>
                <a:gd name="connsiteX3" fmla="*/ 0 w 1302327"/>
                <a:gd name="connsiteY3" fmla="*/ 0 h 3186546"/>
              </a:gdLst>
              <a:ahLst/>
              <a:cxnLst>
                <a:cxn ang="0">
                  <a:pos x="connsiteX0" y="connsiteY0"/>
                </a:cxn>
                <a:cxn ang="0">
                  <a:pos x="connsiteX1" y="connsiteY1"/>
                </a:cxn>
                <a:cxn ang="0">
                  <a:pos x="connsiteX2" y="connsiteY2"/>
                </a:cxn>
                <a:cxn ang="0">
                  <a:pos x="connsiteX3" y="connsiteY3"/>
                </a:cxn>
              </a:cxnLst>
              <a:rect l="l" t="t" r="r" b="b"/>
              <a:pathLst>
                <a:path w="1302327" h="3186546">
                  <a:moveTo>
                    <a:pt x="1302327" y="3186546"/>
                  </a:moveTo>
                  <a:lnTo>
                    <a:pt x="1302327" y="2530764"/>
                  </a:lnTo>
                  <a:lnTo>
                    <a:pt x="0" y="1727200"/>
                  </a:lnTo>
                  <a:lnTo>
                    <a:pt x="0" y="0"/>
                  </a:lnTo>
                </a:path>
              </a:pathLst>
            </a:custGeom>
            <a:no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13" name="Freeform 112"/>
            <p:cNvSpPr/>
            <p:nvPr/>
          </p:nvSpPr>
          <p:spPr bwMode="auto">
            <a:xfrm>
              <a:off x="1715334" y="2470967"/>
              <a:ext cx="1459908" cy="3484128"/>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Lst>
              <a:ahLst/>
              <a:cxnLst>
                <a:cxn ang="0">
                  <a:pos x="connsiteX0" y="connsiteY0"/>
                </a:cxn>
                <a:cxn ang="0">
                  <a:pos x="connsiteX1" y="connsiteY1"/>
                </a:cxn>
                <a:cxn ang="0">
                  <a:pos x="connsiteX2" y="connsiteY2"/>
                </a:cxn>
                <a:cxn ang="0">
                  <a:pos x="connsiteX3" y="connsiteY3"/>
                </a:cxn>
              </a:cxnLst>
              <a:rect l="l" t="t" r="r" b="b"/>
              <a:pathLst>
                <a:path w="1843314" h="4412343">
                  <a:moveTo>
                    <a:pt x="1843314" y="4412343"/>
                  </a:moveTo>
                  <a:lnTo>
                    <a:pt x="1843314" y="3860800"/>
                  </a:lnTo>
                  <a:lnTo>
                    <a:pt x="0" y="2743200"/>
                  </a:lnTo>
                  <a:lnTo>
                    <a:pt x="0" y="0"/>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grpSp>
          <p:nvGrpSpPr>
            <p:cNvPr id="114" name="Group 113"/>
            <p:cNvGrpSpPr/>
            <p:nvPr/>
          </p:nvGrpSpPr>
          <p:grpSpPr>
            <a:xfrm>
              <a:off x="1628067" y="897487"/>
              <a:ext cx="592741" cy="596020"/>
              <a:chOff x="1384862" y="1213712"/>
              <a:chExt cx="526613" cy="529527"/>
            </a:xfrm>
            <a:solidFill>
              <a:schemeClr val="accent6"/>
            </a:solidFill>
            <a:effectLst/>
          </p:grpSpPr>
          <p:sp>
            <p:nvSpPr>
              <p:cNvPr id="169" name="Freeform 86"/>
              <p:cNvSpPr>
                <a:spLocks noEditPoints="1"/>
              </p:cNvSpPr>
              <p:nvPr userDrawn="1"/>
            </p:nvSpPr>
            <p:spPr bwMode="black">
              <a:xfrm>
                <a:off x="1384862" y="121371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70" name="Oval 87"/>
              <p:cNvSpPr>
                <a:spLocks noChangeArrowheads="1"/>
              </p:cNvSpPr>
              <p:nvPr userDrawn="1"/>
            </p:nvSpPr>
            <p:spPr bwMode="black">
              <a:xfrm>
                <a:off x="1599323" y="143880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5" name="Group 114"/>
            <p:cNvGrpSpPr/>
            <p:nvPr/>
          </p:nvGrpSpPr>
          <p:grpSpPr>
            <a:xfrm>
              <a:off x="4187481" y="3662721"/>
              <a:ext cx="592741" cy="596020"/>
              <a:chOff x="1192991" y="986572"/>
              <a:chExt cx="526613" cy="529527"/>
            </a:xfrm>
            <a:solidFill>
              <a:schemeClr val="accent4"/>
            </a:solidFill>
            <a:effectLst/>
          </p:grpSpPr>
          <p:sp>
            <p:nvSpPr>
              <p:cNvPr id="167" name="Freeform 86"/>
              <p:cNvSpPr>
                <a:spLocks noEditPoints="1"/>
              </p:cNvSpPr>
              <p:nvPr userDrawn="1"/>
            </p:nvSpPr>
            <p:spPr bwMode="black">
              <a:xfrm>
                <a:off x="1192991" y="98657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8" name="Oval 87"/>
              <p:cNvSpPr>
                <a:spLocks noChangeArrowheads="1"/>
              </p:cNvSpPr>
              <p:nvPr userDrawn="1"/>
            </p:nvSpPr>
            <p:spPr bwMode="black">
              <a:xfrm>
                <a:off x="1407452" y="1211659"/>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6" name="Group 115"/>
            <p:cNvGrpSpPr/>
            <p:nvPr/>
          </p:nvGrpSpPr>
          <p:grpSpPr>
            <a:xfrm>
              <a:off x="5562569" y="3811694"/>
              <a:ext cx="592741" cy="596020"/>
              <a:chOff x="1169858" y="919275"/>
              <a:chExt cx="526613" cy="529527"/>
            </a:xfrm>
            <a:solidFill>
              <a:schemeClr val="bg2"/>
            </a:solidFill>
            <a:effectLst/>
          </p:grpSpPr>
          <p:sp>
            <p:nvSpPr>
              <p:cNvPr id="165"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6"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7" name="Group 116"/>
            <p:cNvGrpSpPr/>
            <p:nvPr/>
          </p:nvGrpSpPr>
          <p:grpSpPr>
            <a:xfrm>
              <a:off x="2251226" y="3920245"/>
              <a:ext cx="592741" cy="596020"/>
              <a:chOff x="1169858" y="919275"/>
              <a:chExt cx="526613" cy="529527"/>
            </a:xfrm>
            <a:solidFill>
              <a:schemeClr val="accent2"/>
            </a:solidFill>
            <a:effectLst/>
          </p:grpSpPr>
          <p:sp>
            <p:nvSpPr>
              <p:cNvPr id="16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3" name="Oval 87"/>
              <p:cNvSpPr>
                <a:spLocks noChangeArrowheads="1"/>
              </p:cNvSpPr>
              <p:nvPr userDrawn="1"/>
            </p:nvSpPr>
            <p:spPr bwMode="black">
              <a:xfrm>
                <a:off x="1327919" y="1087978"/>
                <a:ext cx="210492" cy="210434"/>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4"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8" name="Group 117"/>
            <p:cNvGrpSpPr/>
            <p:nvPr/>
          </p:nvGrpSpPr>
          <p:grpSpPr>
            <a:xfrm>
              <a:off x="1979416" y="2931272"/>
              <a:ext cx="592741" cy="596020"/>
              <a:chOff x="1169858" y="919275"/>
              <a:chExt cx="526613" cy="529527"/>
            </a:xfrm>
            <a:solidFill>
              <a:schemeClr val="bg2"/>
            </a:solidFill>
            <a:effectLst/>
          </p:grpSpPr>
          <p:sp>
            <p:nvSpPr>
              <p:cNvPr id="16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6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19" name="Group 118"/>
            <p:cNvGrpSpPr/>
            <p:nvPr/>
          </p:nvGrpSpPr>
          <p:grpSpPr>
            <a:xfrm>
              <a:off x="1087443" y="3772491"/>
              <a:ext cx="353569" cy="355525"/>
              <a:chOff x="1169858" y="919275"/>
              <a:chExt cx="526613" cy="529527"/>
            </a:xfrm>
            <a:solidFill>
              <a:schemeClr val="accent2"/>
            </a:solidFill>
            <a:effectLst/>
          </p:grpSpPr>
          <p:sp>
            <p:nvSpPr>
              <p:cNvPr id="15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0" name="Group 119"/>
            <p:cNvGrpSpPr/>
            <p:nvPr/>
          </p:nvGrpSpPr>
          <p:grpSpPr>
            <a:xfrm>
              <a:off x="2808843" y="2093298"/>
              <a:ext cx="353569" cy="355525"/>
              <a:chOff x="1169858" y="919275"/>
              <a:chExt cx="526613" cy="529527"/>
            </a:xfrm>
            <a:solidFill>
              <a:schemeClr val="tx2"/>
            </a:solidFill>
            <a:effectLst/>
          </p:grpSpPr>
          <p:sp>
            <p:nvSpPr>
              <p:cNvPr id="15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1" name="Group 120"/>
            <p:cNvGrpSpPr/>
            <p:nvPr/>
          </p:nvGrpSpPr>
          <p:grpSpPr>
            <a:xfrm>
              <a:off x="3907404" y="751557"/>
              <a:ext cx="353569" cy="355525"/>
              <a:chOff x="1169858" y="919275"/>
              <a:chExt cx="526613" cy="529527"/>
            </a:xfrm>
            <a:solidFill>
              <a:schemeClr val="bg2"/>
            </a:solidFill>
            <a:effectLst/>
          </p:grpSpPr>
          <p:sp>
            <p:nvSpPr>
              <p:cNvPr id="15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2" name="Group 121"/>
            <p:cNvGrpSpPr/>
            <p:nvPr/>
          </p:nvGrpSpPr>
          <p:grpSpPr>
            <a:xfrm>
              <a:off x="4368105" y="2793107"/>
              <a:ext cx="353569" cy="355525"/>
              <a:chOff x="1169858" y="919275"/>
              <a:chExt cx="526613" cy="529527"/>
            </a:xfrm>
            <a:solidFill>
              <a:schemeClr val="bg2"/>
            </a:solidFill>
            <a:effectLst/>
          </p:grpSpPr>
          <p:sp>
            <p:nvSpPr>
              <p:cNvPr id="15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3" name="Group 122"/>
            <p:cNvGrpSpPr/>
            <p:nvPr/>
          </p:nvGrpSpPr>
          <p:grpSpPr>
            <a:xfrm>
              <a:off x="3573191" y="4403674"/>
              <a:ext cx="353569" cy="355525"/>
              <a:chOff x="1169858" y="919275"/>
              <a:chExt cx="526613" cy="529527"/>
            </a:xfrm>
            <a:solidFill>
              <a:schemeClr val="accent6"/>
            </a:solidFill>
            <a:effectLst/>
          </p:grpSpPr>
          <p:sp>
            <p:nvSpPr>
              <p:cNvPr id="15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5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grpSp>
          <p:nvGrpSpPr>
            <p:cNvPr id="124" name="Group 123"/>
            <p:cNvGrpSpPr/>
            <p:nvPr/>
          </p:nvGrpSpPr>
          <p:grpSpPr>
            <a:xfrm>
              <a:off x="4469596" y="5087159"/>
              <a:ext cx="353569" cy="355525"/>
              <a:chOff x="1169858" y="919275"/>
              <a:chExt cx="526613" cy="529527"/>
            </a:xfrm>
            <a:solidFill>
              <a:schemeClr val="accent3"/>
            </a:solidFill>
            <a:effectLst/>
          </p:grpSpPr>
          <p:sp>
            <p:nvSpPr>
              <p:cNvPr id="14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4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sp>
          <p:nvSpPr>
            <p:cNvPr id="125" name="Freeform 124"/>
            <p:cNvSpPr/>
            <p:nvPr/>
          </p:nvSpPr>
          <p:spPr>
            <a:xfrm flipH="1">
              <a:off x="2595509" y="2553835"/>
              <a:ext cx="1857837" cy="10894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D83B0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
          <p:nvSpPr>
            <p:cNvPr id="126" name="Freeform 73"/>
            <p:cNvSpPr>
              <a:spLocks noEditPoints="1"/>
            </p:cNvSpPr>
            <p:nvPr userDrawn="1"/>
          </p:nvSpPr>
          <p:spPr bwMode="black">
            <a:xfrm>
              <a:off x="2960155" y="1066142"/>
              <a:ext cx="673900" cy="65055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27" name="Freeform 124"/>
            <p:cNvSpPr>
              <a:spLocks/>
            </p:cNvSpPr>
            <p:nvPr/>
          </p:nvSpPr>
          <p:spPr bwMode="black">
            <a:xfrm>
              <a:off x="3156722" y="2803909"/>
              <a:ext cx="765405" cy="57390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grpSp>
          <p:nvGrpSpPr>
            <p:cNvPr id="128" name="Group 127"/>
            <p:cNvGrpSpPr/>
            <p:nvPr userDrawn="1"/>
          </p:nvGrpSpPr>
          <p:grpSpPr bwMode="black">
            <a:xfrm>
              <a:off x="1323936" y="1725596"/>
              <a:ext cx="310810" cy="759515"/>
              <a:chOff x="3233738" y="168276"/>
              <a:chExt cx="2651125" cy="6480174"/>
            </a:xfrm>
            <a:solidFill>
              <a:schemeClr val="bg1"/>
            </a:solidFill>
            <a:effectLst>
              <a:outerShdw blurRad="63500" sx="102000" sy="102000" algn="ctr" rotWithShape="0">
                <a:prstClr val="black">
                  <a:alpha val="40000"/>
                </a:prstClr>
              </a:outerShdw>
            </a:effectLst>
          </p:grpSpPr>
          <p:sp>
            <p:nvSpPr>
              <p:cNvPr id="145"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46"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47"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sp>
          <p:nvSpPr>
            <p:cNvPr id="129" name="Freeform 128"/>
            <p:cNvSpPr/>
            <p:nvPr/>
          </p:nvSpPr>
          <p:spPr>
            <a:xfrm>
              <a:off x="4763794" y="2303905"/>
              <a:ext cx="1712049" cy="100396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B4009E"/>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grpSp>
          <p:nvGrpSpPr>
            <p:cNvPr id="130" name="Group 129"/>
            <p:cNvGrpSpPr/>
            <p:nvPr/>
          </p:nvGrpSpPr>
          <p:grpSpPr>
            <a:xfrm>
              <a:off x="5395907" y="2512962"/>
              <a:ext cx="630934" cy="678141"/>
              <a:chOff x="3023219" y="704265"/>
              <a:chExt cx="552891" cy="594263"/>
            </a:xfrm>
            <a:solidFill>
              <a:schemeClr val="bg1"/>
            </a:solidFill>
          </p:grpSpPr>
          <p:sp>
            <p:nvSpPr>
              <p:cNvPr id="138" name="Freeform 6"/>
              <p:cNvSpPr>
                <a:spLocks/>
              </p:cNvSpPr>
              <p:nvPr/>
            </p:nvSpPr>
            <p:spPr bwMode="black">
              <a:xfrm>
                <a:off x="3023219" y="936751"/>
                <a:ext cx="79493" cy="7947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39" name="Freeform 7"/>
              <p:cNvSpPr>
                <a:spLocks/>
              </p:cNvSpPr>
              <p:nvPr/>
            </p:nvSpPr>
            <p:spPr bwMode="black">
              <a:xfrm>
                <a:off x="3162035" y="949799"/>
                <a:ext cx="79493" cy="78286"/>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0" name="Freeform 8"/>
              <p:cNvSpPr>
                <a:spLocks/>
              </p:cNvSpPr>
              <p:nvPr/>
            </p:nvSpPr>
            <p:spPr bwMode="black">
              <a:xfrm>
                <a:off x="3353055" y="932006"/>
                <a:ext cx="78306" cy="78286"/>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1" name="Freeform 9"/>
              <p:cNvSpPr>
                <a:spLocks/>
              </p:cNvSpPr>
              <p:nvPr/>
            </p:nvSpPr>
            <p:spPr bwMode="black">
              <a:xfrm>
                <a:off x="3070677" y="704265"/>
                <a:ext cx="251530" cy="594263"/>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2" name="Oval 10"/>
              <p:cNvSpPr>
                <a:spLocks noChangeArrowheads="1"/>
              </p:cNvSpPr>
              <p:nvPr/>
            </p:nvSpPr>
            <p:spPr bwMode="black">
              <a:xfrm>
                <a:off x="3254579" y="1234476"/>
                <a:ext cx="40340" cy="40329"/>
              </a:xfrm>
              <a:prstGeom prst="ellipse">
                <a:avLst/>
              </a:pr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algn="ctr" defTabSz="895919" fontAlgn="base">
                  <a:spcBef>
                    <a:spcPct val="0"/>
                  </a:spcBef>
                  <a:spcAft>
                    <a:spcPct val="0"/>
                  </a:spcAft>
                </a:pPr>
                <a:endParaRPr lang="en-US" sz="2157" kern="0">
                  <a:gradFill>
                    <a:gsLst>
                      <a:gs pos="0">
                        <a:srgbClr val="FFFFFF"/>
                      </a:gs>
                      <a:gs pos="100000">
                        <a:srgbClr val="FFFFFF"/>
                      </a:gs>
                    </a:gsLst>
                    <a:lin ang="5400000" scaled="0"/>
                  </a:gradFill>
                  <a:latin typeface="Segoe"/>
                </a:endParaRPr>
              </a:p>
            </p:txBody>
          </p:sp>
          <p:sp>
            <p:nvSpPr>
              <p:cNvPr id="143" name="Freeform 11"/>
              <p:cNvSpPr>
                <a:spLocks/>
              </p:cNvSpPr>
              <p:nvPr/>
            </p:nvSpPr>
            <p:spPr bwMode="black">
              <a:xfrm>
                <a:off x="3341191" y="962846"/>
                <a:ext cx="234919" cy="262140"/>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sp>
            <p:nvSpPr>
              <p:cNvPr id="144" name="Freeform 13"/>
              <p:cNvSpPr>
                <a:spLocks/>
              </p:cNvSpPr>
              <p:nvPr/>
            </p:nvSpPr>
            <p:spPr bwMode="black">
              <a:xfrm>
                <a:off x="3032711" y="1023341"/>
                <a:ext cx="161359" cy="240789"/>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grpSp>
        <p:sp>
          <p:nvSpPr>
            <p:cNvPr id="131" name="Freeform 130"/>
            <p:cNvSpPr/>
            <p:nvPr/>
          </p:nvSpPr>
          <p:spPr bwMode="auto">
            <a:xfrm>
              <a:off x="3185050" y="3392030"/>
              <a:ext cx="399595" cy="2564895"/>
            </a:xfrm>
            <a:custGeom>
              <a:avLst/>
              <a:gdLst>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347191 h 3238500"/>
                <a:gd name="connsiteX2" fmla="*/ 0 w 495300"/>
                <a:gd name="connsiteY2" fmla="*/ 2057400 h 3238500"/>
                <a:gd name="connsiteX3" fmla="*/ 0 w 495300"/>
                <a:gd name="connsiteY3" fmla="*/ 0 h 3238500"/>
                <a:gd name="connsiteX0" fmla="*/ 495300 w 504537"/>
                <a:gd name="connsiteY0" fmla="*/ 3238500 h 3238500"/>
                <a:gd name="connsiteX1" fmla="*/ 504537 w 504537"/>
                <a:gd name="connsiteY1" fmla="*/ 2374900 h 3238500"/>
                <a:gd name="connsiteX2" fmla="*/ 0 w 504537"/>
                <a:gd name="connsiteY2" fmla="*/ 2057400 h 3238500"/>
                <a:gd name="connsiteX3" fmla="*/ 0 w 504537"/>
                <a:gd name="connsiteY3" fmla="*/ 0 h 3238500"/>
              </a:gdLst>
              <a:ahLst/>
              <a:cxnLst>
                <a:cxn ang="0">
                  <a:pos x="connsiteX0" y="connsiteY0"/>
                </a:cxn>
                <a:cxn ang="0">
                  <a:pos x="connsiteX1" y="connsiteY1"/>
                </a:cxn>
                <a:cxn ang="0">
                  <a:pos x="connsiteX2" y="connsiteY2"/>
                </a:cxn>
                <a:cxn ang="0">
                  <a:pos x="connsiteX3" y="connsiteY3"/>
                </a:cxn>
              </a:cxnLst>
              <a:rect l="l" t="t" r="r" b="b"/>
              <a:pathLst>
                <a:path w="504537" h="3238500">
                  <a:moveTo>
                    <a:pt x="495300" y="3238500"/>
                  </a:moveTo>
                  <a:lnTo>
                    <a:pt x="504537" y="2374900"/>
                  </a:lnTo>
                  <a:lnTo>
                    <a:pt x="0" y="2057400"/>
                  </a:lnTo>
                  <a:lnTo>
                    <a:pt x="0" y="0"/>
                  </a:ln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32" name="Freeform 131"/>
            <p:cNvSpPr/>
            <p:nvPr/>
          </p:nvSpPr>
          <p:spPr bwMode="auto">
            <a:xfrm>
              <a:off x="4243229" y="3216007"/>
              <a:ext cx="1312624" cy="2739088"/>
            </a:xfrm>
            <a:custGeom>
              <a:avLst/>
              <a:gdLst>
                <a:gd name="connsiteX0" fmla="*/ 0 w 1657350"/>
                <a:gd name="connsiteY0" fmla="*/ 3448050 h 3448050"/>
                <a:gd name="connsiteX1" fmla="*/ 0 w 1657350"/>
                <a:gd name="connsiteY1" fmla="*/ 2390775 h 3448050"/>
                <a:gd name="connsiteX2" fmla="*/ 1657350 w 1657350"/>
                <a:gd name="connsiteY2" fmla="*/ 400050 h 3448050"/>
                <a:gd name="connsiteX3" fmla="*/ 1657350 w 1657350"/>
                <a:gd name="connsiteY3" fmla="*/ 0 h 3448050"/>
              </a:gdLst>
              <a:ahLst/>
              <a:cxnLst>
                <a:cxn ang="0">
                  <a:pos x="connsiteX0" y="connsiteY0"/>
                </a:cxn>
                <a:cxn ang="0">
                  <a:pos x="connsiteX1" y="connsiteY1"/>
                </a:cxn>
                <a:cxn ang="0">
                  <a:pos x="connsiteX2" y="connsiteY2"/>
                </a:cxn>
                <a:cxn ang="0">
                  <a:pos x="connsiteX3" y="connsiteY3"/>
                </a:cxn>
              </a:cxnLst>
              <a:rect l="l" t="t" r="r" b="b"/>
              <a:pathLst>
                <a:path w="1657350" h="3448050">
                  <a:moveTo>
                    <a:pt x="0" y="3448050"/>
                  </a:moveTo>
                  <a:lnTo>
                    <a:pt x="0" y="2390775"/>
                  </a:lnTo>
                  <a:lnTo>
                    <a:pt x="1657350" y="400050"/>
                  </a:lnTo>
                  <a:lnTo>
                    <a:pt x="165735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765">
                <a:solidFill>
                  <a:srgbClr val="FFFFFF"/>
                </a:solidFill>
              </a:endParaRPr>
            </a:p>
          </p:txBody>
        </p:sp>
        <p:sp>
          <p:nvSpPr>
            <p:cNvPr id="133" name="Freeform 15"/>
            <p:cNvSpPr>
              <a:spLocks noEditPoints="1"/>
            </p:cNvSpPr>
            <p:nvPr/>
          </p:nvSpPr>
          <p:spPr bwMode="black">
            <a:xfrm>
              <a:off x="4848686" y="1414475"/>
              <a:ext cx="570414" cy="52017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67">
                <a:solidFill>
                  <a:srgbClr val="505050"/>
                </a:solidFill>
              </a:endParaRPr>
            </a:p>
          </p:txBody>
        </p:sp>
        <p:grpSp>
          <p:nvGrpSpPr>
            <p:cNvPr id="134" name="Group 133"/>
            <p:cNvGrpSpPr/>
            <p:nvPr/>
          </p:nvGrpSpPr>
          <p:grpSpPr>
            <a:xfrm>
              <a:off x="4469596" y="5727411"/>
              <a:ext cx="353569" cy="355525"/>
              <a:chOff x="1169858" y="919275"/>
              <a:chExt cx="526613" cy="529527"/>
            </a:xfrm>
            <a:solidFill>
              <a:schemeClr val="accent3">
                <a:alpha val="6000"/>
              </a:schemeClr>
            </a:solidFill>
            <a:effectLst/>
          </p:grpSpPr>
          <p:sp>
            <p:nvSpPr>
              <p:cNvPr id="13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sp>
            <p:nvSpPr>
              <p:cNvPr id="13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67">
                  <a:solidFill>
                    <a:srgbClr val="505050"/>
                  </a:solidFill>
                </a:endParaRPr>
              </a:p>
            </p:txBody>
          </p:sp>
        </p:grpSp>
        <p:sp>
          <p:nvSpPr>
            <p:cNvPr id="135" name="Rectangle 134"/>
            <p:cNvSpPr/>
            <p:nvPr/>
          </p:nvSpPr>
          <p:spPr bwMode="auto">
            <a:xfrm>
              <a:off x="3050518" y="5955095"/>
              <a:ext cx="1352315" cy="373633"/>
            </a:xfrm>
            <a:prstGeom prst="rect">
              <a:avLst/>
            </a:prstGeom>
            <a:gradFill flip="none" rotWithShape="1">
              <a:gsLst>
                <a:gs pos="0">
                  <a:schemeClr val="accent1">
                    <a:lumMod val="20000"/>
                    <a:lumOff val="80000"/>
                  </a:schemeClr>
                </a:gs>
                <a:gs pos="58000">
                  <a:schemeClr val="accent1">
                    <a:lumMod val="20000"/>
                    <a:lumOff val="80000"/>
                    <a:alpha val="5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89" name="Picture 18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26554" y="120036"/>
            <a:ext cx="2176057" cy="800562"/>
          </a:xfrm>
          <a:prstGeom prst="rect">
            <a:avLst/>
          </a:prstGeom>
        </p:spPr>
      </p:pic>
    </p:spTree>
    <p:extLst>
      <p:ext uri="{BB962C8B-B14F-4D97-AF65-F5344CB8AC3E}">
        <p14:creationId xmlns:p14="http://schemas.microsoft.com/office/powerpoint/2010/main" val="314872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6915"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29749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39950418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7939"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solidFill>
                  <a:srgbClr val="FFFFFF"/>
                </a:solidFill>
              </a:rPr>
              <a:pPr/>
              <a:t>‹#›</a:t>
            </a:fld>
            <a:endParaRPr lang="en-IN">
              <a:solidFill>
                <a:srgbClr val="FFFFFF"/>
              </a:solidFill>
            </a:endParaRPr>
          </a:p>
        </p:txBody>
      </p:sp>
    </p:spTree>
    <p:extLst>
      <p:ext uri="{BB962C8B-B14F-4D97-AF65-F5344CB8AC3E}">
        <p14:creationId xmlns:p14="http://schemas.microsoft.com/office/powerpoint/2010/main" val="4119426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Section Title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096000" y="533"/>
            <a:ext cx="3047811" cy="3436783"/>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158784" y="0"/>
            <a:ext cx="3061893" cy="3428480"/>
          </a:xfrm>
          <a:prstGeom prst="rect">
            <a:avLst/>
          </a:prstGeom>
        </p:spPr>
      </p:pic>
      <p:pic>
        <p:nvPicPr>
          <p:cNvPr id="5" name="Picture 4" descr="advocacy.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95999" y="3421217"/>
            <a:ext cx="3062785" cy="3436783"/>
          </a:xfrm>
          <a:prstGeom prst="rect">
            <a:avLst/>
          </a:prstGeom>
        </p:spPr>
      </p:pic>
      <p:pic>
        <p:nvPicPr>
          <p:cNvPr id="6" name="Picture 5" descr="Purchase.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129215" y="3421217"/>
            <a:ext cx="3062785" cy="3436783"/>
          </a:xfrm>
          <a:prstGeom prst="rect">
            <a:avLst/>
          </a:prstGeom>
        </p:spPr>
      </p:pic>
    </p:spTree>
    <p:extLst>
      <p:ext uri="{BB962C8B-B14F-4D97-AF65-F5344CB8AC3E}">
        <p14:creationId xmlns:p14="http://schemas.microsoft.com/office/powerpoint/2010/main" val="3309084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4867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778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196" spc="-150" baseline="0">
                <a:gradFill>
                  <a:gsLst>
                    <a:gs pos="1250">
                      <a:schemeClr val="bg1"/>
                    </a:gs>
                    <a:gs pos="100000">
                      <a:schemeClr val="bg1"/>
                    </a:gs>
                  </a:gsLst>
                  <a:lin ang="5400000" scaled="0"/>
                </a:gradFill>
              </a:defRPr>
            </a:lvl1pPr>
          </a:lstStyle>
          <a:p>
            <a:r>
              <a:rPr lang="en-US"/>
              <a:t>Click to edit title style</a:t>
            </a:r>
          </a:p>
        </p:txBody>
      </p:sp>
      <p:sp>
        <p:nvSpPr>
          <p:cNvPr id="5" name="Text Placeholder 4"/>
          <p:cNvSpPr>
            <a:spLocks noGrp="1"/>
          </p:cNvSpPr>
          <p:nvPr>
            <p:ph type="body" sz="quarter" idx="12" hasCustomPrompt="1"/>
          </p:nvPr>
        </p:nvSpPr>
        <p:spPr>
          <a:xfrm>
            <a:off x="978952" y="3425829"/>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54840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1" y="2819607"/>
            <a:ext cx="11151917"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7"/>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9"/>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17195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5"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337" indent="0" algn="ctr">
              <a:buNone/>
              <a:defRPr>
                <a:solidFill>
                  <a:schemeClr val="tx1">
                    <a:tint val="75000"/>
                  </a:schemeClr>
                </a:solidFill>
              </a:defRPr>
            </a:lvl2pPr>
            <a:lvl3pPr marL="912672" indent="0" algn="ctr">
              <a:buNone/>
              <a:defRPr>
                <a:solidFill>
                  <a:schemeClr val="tx1">
                    <a:tint val="75000"/>
                  </a:schemeClr>
                </a:solidFill>
              </a:defRPr>
            </a:lvl3pPr>
            <a:lvl4pPr marL="1369007" indent="0" algn="ctr">
              <a:buNone/>
              <a:defRPr>
                <a:solidFill>
                  <a:schemeClr val="tx1">
                    <a:tint val="75000"/>
                  </a:schemeClr>
                </a:solidFill>
              </a:defRPr>
            </a:lvl4pPr>
            <a:lvl5pPr marL="1825342" indent="0" algn="ctr">
              <a:buNone/>
              <a:defRPr>
                <a:solidFill>
                  <a:schemeClr val="tx1">
                    <a:tint val="75000"/>
                  </a:schemeClr>
                </a:solidFill>
              </a:defRPr>
            </a:lvl5pPr>
            <a:lvl6pPr marL="2281679" indent="0" algn="ctr">
              <a:buNone/>
              <a:defRPr>
                <a:solidFill>
                  <a:schemeClr val="tx1">
                    <a:tint val="75000"/>
                  </a:schemeClr>
                </a:solidFill>
              </a:defRPr>
            </a:lvl6pPr>
            <a:lvl7pPr marL="2738014" indent="0" algn="ctr">
              <a:buNone/>
              <a:defRPr>
                <a:solidFill>
                  <a:schemeClr val="tx1">
                    <a:tint val="75000"/>
                  </a:schemeClr>
                </a:solidFill>
              </a:defRPr>
            </a:lvl7pPr>
            <a:lvl8pPr marL="3194351" indent="0" algn="ctr">
              <a:buNone/>
              <a:defRPr>
                <a:solidFill>
                  <a:schemeClr val="tx1">
                    <a:tint val="75000"/>
                  </a:schemeClr>
                </a:solidFill>
              </a:defRPr>
            </a:lvl8pPr>
            <a:lvl9pPr marL="3650687" indent="0" algn="ctr">
              <a:buNone/>
              <a:defRPr>
                <a:solidFill>
                  <a:schemeClr val="tx1">
                    <a:tint val="75000"/>
                  </a:schemeClr>
                </a:solidFill>
              </a:defRPr>
            </a:lvl9pPr>
          </a:lstStyle>
          <a:p>
            <a:pPr marL="0" marR="0" lvl="0" indent="0" algn="l" defTabSz="91267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3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a:t>click to…</a:t>
            </a:r>
          </a:p>
        </p:txBody>
      </p:sp>
      <p:sp>
        <p:nvSpPr>
          <p:cNvPr id="5" name="Text Placeholder 4"/>
          <p:cNvSpPr>
            <a:spLocks noGrp="1"/>
          </p:cNvSpPr>
          <p:nvPr>
            <p:ph type="body" sz="quarter" idx="11"/>
          </p:nvPr>
        </p:nvSpPr>
        <p:spPr>
          <a:xfrm>
            <a:off x="973395" y="1447800"/>
            <a:ext cx="10240453" cy="914096"/>
          </a:xfrm>
        </p:spPr>
        <p:txBody>
          <a:bodyPr wrap="square" anchor="b">
            <a:noAutofit/>
          </a:bodyPr>
          <a:lstStyle>
            <a:lvl1pPr marL="0" indent="0">
              <a:buNone/>
              <a:defRPr sz="6696" spc="-150"/>
            </a:lvl1pPr>
          </a:lstStyle>
          <a:p>
            <a:pPr lvl="0"/>
            <a:r>
              <a:rPr lang="en-US"/>
              <a:t>Click to edit Master text styles</a:t>
            </a:r>
          </a:p>
        </p:txBody>
      </p:sp>
    </p:spTree>
    <p:extLst>
      <p:ext uri="{BB962C8B-B14F-4D97-AF65-F5344CB8AC3E}">
        <p14:creationId xmlns:p14="http://schemas.microsoft.com/office/powerpoint/2010/main" val="3685469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marL="0" marR="0" lvl="0" indent="0" algn="r" defTabSz="913505" rtl="0" eaLnBrk="1" fontAlgn="base" latinLnBrk="0" hangingPunct="1">
              <a:lnSpc>
                <a:spcPct val="100000"/>
              </a:lnSpc>
              <a:spcBef>
                <a:spcPct val="0"/>
              </a:spcBef>
              <a:spcAft>
                <a:spcPct val="0"/>
              </a:spcAft>
              <a:buClrTx/>
              <a:buSzTx/>
              <a:buFontTx/>
              <a:buNone/>
              <a:tabLst/>
              <a:defRPr/>
            </a:pPr>
            <a:fld id="{56442AAA-6A77-5942-BCC4-0CCA4B0626F8}"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3505" rtl="0" eaLnBrk="1" fontAlgn="base" latinLnBrk="0" hangingPunct="1">
                <a:lnSpc>
                  <a:spcPct val="100000"/>
                </a:lnSpc>
                <a:spcBef>
                  <a:spcPct val="0"/>
                </a:spcBef>
                <a:spcAft>
                  <a:spcPct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421668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46" indent="0">
              <a:buNone/>
              <a:defRPr sz="2000">
                <a:gradFill>
                  <a:gsLst>
                    <a:gs pos="100000">
                      <a:schemeClr val="bg2"/>
                    </a:gs>
                    <a:gs pos="6000">
                      <a:schemeClr val="bg2"/>
                    </a:gs>
                  </a:gsLst>
                  <a:lin ang="5400000" scaled="0"/>
                </a:gradFill>
              </a:defRPr>
            </a:lvl3pPr>
            <a:lvl4pPr marL="456354" indent="0">
              <a:buNone/>
              <a:defRPr sz="2000">
                <a:gradFill>
                  <a:gsLst>
                    <a:gs pos="100000">
                      <a:schemeClr val="bg2"/>
                    </a:gs>
                    <a:gs pos="6000">
                      <a:schemeClr val="bg2"/>
                    </a:gs>
                  </a:gsLst>
                  <a:lin ang="5400000" scaled="0"/>
                </a:gradFill>
              </a:defRPr>
            </a:lvl4pPr>
            <a:lvl5pPr marL="692455"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94596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346" indent="0">
              <a:buNone/>
              <a:defRPr sz="2000">
                <a:gradFill>
                  <a:gsLst>
                    <a:gs pos="100000">
                      <a:schemeClr val="bg2"/>
                    </a:gs>
                    <a:gs pos="0">
                      <a:schemeClr val="bg2"/>
                    </a:gs>
                  </a:gsLst>
                  <a:lin ang="5400000" scaled="0"/>
                </a:gradFill>
              </a:defRPr>
            </a:lvl3pPr>
            <a:lvl4pPr marL="456354" indent="0">
              <a:buNone/>
              <a:defRPr sz="2000">
                <a:gradFill>
                  <a:gsLst>
                    <a:gs pos="100000">
                      <a:schemeClr val="bg2"/>
                    </a:gs>
                    <a:gs pos="0">
                      <a:schemeClr val="bg2"/>
                    </a:gs>
                  </a:gsLst>
                  <a:lin ang="5400000" scaled="0"/>
                </a:gradFill>
              </a:defRPr>
            </a:lvl4pPr>
            <a:lvl5pPr marL="692455"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88930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51" y="1447799"/>
            <a:ext cx="11151917" cy="2043636"/>
          </a:xfrm>
          <a:prstGeom prst="rect">
            <a:avLst/>
          </a:prstGeom>
        </p:spPr>
        <p:txBody>
          <a:bodyPr/>
          <a:lstStyle>
            <a:lvl1pPr marL="283638" indent="-283638">
              <a:buFont typeface="Wingdings" pitchFamily="2" charset="2"/>
              <a:buChar char=""/>
              <a:defRPr sz="4000"/>
            </a:lvl1pPr>
            <a:lvl2pPr marL="516569" indent="-232931">
              <a:buFont typeface="Wingdings" pitchFamily="2" charset="2"/>
              <a:buChar char=""/>
              <a:defRPr>
                <a:latin typeface="+mn-lt"/>
              </a:defRPr>
            </a:lvl2pPr>
            <a:lvl3pPr marL="739990" indent="-223424">
              <a:buFont typeface="Wingdings" pitchFamily="2" charset="2"/>
              <a:buChar char=""/>
              <a:tabLst/>
              <a:defRPr>
                <a:latin typeface="+mn-lt"/>
              </a:defRPr>
            </a:lvl3pPr>
            <a:lvl4pPr marL="912707" indent="-172717">
              <a:buFont typeface="Wingdings" pitchFamily="2" charset="2"/>
              <a:buChar char=""/>
              <a:defRPr>
                <a:latin typeface="+mn-lt"/>
              </a:defRPr>
            </a:lvl4pPr>
            <a:lvl5pPr marL="1085425" indent="-172717">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081619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20839" y="1447803"/>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2931" indent="0">
              <a:buNone/>
              <a:defRPr sz="2000"/>
            </a:lvl3pPr>
            <a:lvl4pPr marL="456354" indent="0">
              <a:buNone/>
              <a:defRPr sz="2000"/>
            </a:lvl4pPr>
            <a:lvl5pPr marL="692455"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6" y="1447803"/>
            <a:ext cx="5396365" cy="2462213"/>
          </a:xfrm>
        </p:spPr>
        <p:txBody>
          <a:bodyPr/>
          <a:lstStyle>
            <a:lvl1pPr marL="0" indent="0">
              <a:spcBef>
                <a:spcPts val="1198"/>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69"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2931"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522"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116"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929060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Text Placeholder 5"/>
          <p:cNvSpPr>
            <a:spLocks noGrp="1"/>
          </p:cNvSpPr>
          <p:nvPr>
            <p:ph type="body" sz="quarter" idx="11"/>
          </p:nvPr>
        </p:nvSpPr>
        <p:spPr>
          <a:xfrm>
            <a:off x="520839" y="1447803"/>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2931" indent="0">
              <a:buNone/>
              <a:defRPr sz="2000">
                <a:gradFill>
                  <a:gsLst>
                    <a:gs pos="1000">
                      <a:schemeClr val="bg2"/>
                    </a:gs>
                    <a:gs pos="98000">
                      <a:schemeClr val="bg2"/>
                    </a:gs>
                  </a:gsLst>
                  <a:lin ang="5400000" scaled="0"/>
                </a:gradFill>
              </a:defRPr>
            </a:lvl3pPr>
            <a:lvl4pPr marL="456354" indent="0">
              <a:buNone/>
              <a:defRPr sz="2000">
                <a:gradFill>
                  <a:gsLst>
                    <a:gs pos="1000">
                      <a:schemeClr val="bg2"/>
                    </a:gs>
                    <a:gs pos="98000">
                      <a:schemeClr val="bg2"/>
                    </a:gs>
                  </a:gsLst>
                  <a:lin ang="5400000" scaled="0"/>
                </a:gradFill>
              </a:defRPr>
            </a:lvl4pPr>
            <a:lvl5pPr marL="692455"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279566" y="1447803"/>
            <a:ext cx="5396365"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69"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2931"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522"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116" marR="0" indent="0" algn="l" defTabSz="91267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67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923205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20839" y="1447801"/>
            <a:ext cx="5396365" cy="2351413"/>
          </a:xfrm>
        </p:spPr>
        <p:txBody>
          <a:bodyPr>
            <a:spAutoFit/>
          </a:bodyPr>
          <a:lstStyle>
            <a:lvl1pPr marL="291559" indent="-291559">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736" indent="-228178">
              <a:defRPr sz="2000"/>
            </a:lvl2pPr>
            <a:lvl3pPr marL="684532" indent="-164795">
              <a:tabLst/>
              <a:defRPr sz="2000"/>
            </a:lvl3pPr>
            <a:lvl4pPr marL="862001" indent="-177471">
              <a:defRPr/>
            </a:lvl4pPr>
            <a:lvl5pPr marL="1026797" indent="-16479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6279566" y="1447802"/>
            <a:ext cx="5396365" cy="2762808"/>
          </a:xfrm>
        </p:spPr>
        <p:txBody>
          <a:bodyPr>
            <a:spAutoFit/>
          </a:bodyPr>
          <a:lstStyle>
            <a:lvl1pPr marL="339097" indent="-339097">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3826" indent="-342266">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001" indent="-342266">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6797" indent="-342266">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269" indent="-342266">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559" marR="0" lvl="0"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559" marR="0" lvl="1"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559" marR="0" lvl="2"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559" marR="0" lvl="3"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559" marR="0" lvl="4" indent="-291559" algn="l" defTabSz="91267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0048012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594280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4"/>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9" y="2734989"/>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41402288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4"/>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4" y="2734989"/>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a:t>Click to insert photo.</a:t>
            </a:r>
          </a:p>
        </p:txBody>
      </p:sp>
    </p:spTree>
    <p:extLst>
      <p:ext uri="{BB962C8B-B14F-4D97-AF65-F5344CB8AC3E}">
        <p14:creationId xmlns:p14="http://schemas.microsoft.com/office/powerpoint/2010/main" val="1672323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80387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9456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6743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4"/>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365" indent="0">
              <a:buNone/>
              <a:defRPr sz="2700" b="1"/>
            </a:lvl2pPr>
            <a:lvl3pPr marL="1216732" indent="0">
              <a:buNone/>
              <a:defRPr sz="2400" b="1"/>
            </a:lvl3pPr>
            <a:lvl4pPr marL="1825096" indent="0">
              <a:buNone/>
              <a:defRPr sz="2100" b="1"/>
            </a:lvl4pPr>
            <a:lvl5pPr marL="2433462" indent="0">
              <a:buNone/>
              <a:defRPr sz="2100" b="1"/>
            </a:lvl5pPr>
            <a:lvl6pPr marL="3041829" indent="0">
              <a:buNone/>
              <a:defRPr sz="2100" b="1"/>
            </a:lvl6pPr>
            <a:lvl7pPr marL="3650194" indent="0">
              <a:buNone/>
              <a:defRPr sz="2100" b="1"/>
            </a:lvl7pPr>
            <a:lvl8pPr marL="4258558" indent="0">
              <a:buNone/>
              <a:defRPr sz="2100" b="1"/>
            </a:lvl8pPr>
            <a:lvl9pPr marL="4866925"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6219714" y="2734989"/>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548" indent="-380228">
              <a:defRPr lang="en-US" sz="2100" kern="1200" dirty="0" smtClean="0">
                <a:solidFill>
                  <a:schemeClr val="bg2">
                    <a:lumMod val="50000"/>
                  </a:schemeClr>
                </a:solidFill>
                <a:latin typeface="+mn-lt"/>
                <a:ea typeface="+mn-ea"/>
                <a:cs typeface="Arial" pitchFamily="34" charset="0"/>
              </a:defRPr>
            </a:lvl2pPr>
            <a:lvl3pPr marL="912548" indent="-228137">
              <a:defRPr lang="en-US" sz="1900" kern="1200" dirty="0" smtClean="0">
                <a:solidFill>
                  <a:schemeClr val="bg2">
                    <a:lumMod val="50000"/>
                  </a:schemeClr>
                </a:solidFill>
                <a:latin typeface="+mn-lt"/>
                <a:ea typeface="+mn-ea"/>
                <a:cs typeface="Arial" pitchFamily="34" charset="0"/>
              </a:defRPr>
            </a:lvl3pPr>
            <a:lvl4pPr marL="1216732" indent="-228137">
              <a:defRPr lang="en-US" sz="1600" kern="1200" dirty="0" smtClean="0">
                <a:solidFill>
                  <a:schemeClr val="bg2">
                    <a:lumMod val="50000"/>
                  </a:schemeClr>
                </a:solidFill>
                <a:latin typeface="+mn-lt"/>
                <a:ea typeface="+mn-ea"/>
                <a:cs typeface="Arial" pitchFamily="34" charset="0"/>
              </a:defRPr>
            </a:lvl4pPr>
            <a:lvl5pPr marL="1444868" indent="-22813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a:t>Click to insert photo.</a:t>
            </a:r>
          </a:p>
        </p:txBody>
      </p:sp>
    </p:spTree>
    <p:extLst>
      <p:ext uri="{BB962C8B-B14F-4D97-AF65-F5344CB8AC3E}">
        <p14:creationId xmlns:p14="http://schemas.microsoft.com/office/powerpoint/2010/main" val="11287921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2"/>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20838" y="1358057"/>
            <a:ext cx="11155094" cy="2863073"/>
          </a:xfrm>
          <a:prstGeom prst="rect">
            <a:avLst/>
          </a:prstGeom>
        </p:spPr>
        <p:txBody>
          <a:bodyPr>
            <a:normAutofit/>
          </a:bodyPr>
          <a:lstStyle>
            <a:lvl1pPr marL="0" indent="0">
              <a:lnSpc>
                <a:spcPct val="90000"/>
              </a:lnSpc>
              <a:buNone/>
              <a:defRPr sz="6396">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8" y="4343404"/>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6">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6493183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5626916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6548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a:t>Slide for Developer Code</a:t>
            </a:r>
          </a:p>
        </p:txBody>
      </p:sp>
      <p:sp>
        <p:nvSpPr>
          <p:cNvPr id="3" name="Rectangle 2"/>
          <p:cNvSpPr/>
          <p:nvPr userDrawn="1"/>
        </p:nvSpPr>
        <p:spPr bwMode="hidden">
          <a:xfrm>
            <a:off x="0" y="1155943"/>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2" tIns="45642" rIns="45642" bIns="45642" numCol="1" spcCol="0" rtlCol="0" fromWordArt="0" anchor="ctr" anchorCtr="0" forceAA="0" compatLnSpc="1">
            <a:prstTxWarp prst="textNoShape">
              <a:avLst/>
            </a:prstTxWarp>
            <a:noAutofit/>
          </a:bodyPr>
          <a:lstStyle/>
          <a:p>
            <a:pPr marL="0" marR="0" lvl="0" indent="0" algn="ctr" defTabSz="912408"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09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02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03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38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64353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8" y="228603"/>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6" name="Text Placeholder 5"/>
          <p:cNvSpPr>
            <a:spLocks noGrp="1"/>
          </p:cNvSpPr>
          <p:nvPr>
            <p:ph type="body" sz="quarter" idx="10" hasCustomPrompt="1"/>
          </p:nvPr>
        </p:nvSpPr>
        <p:spPr bwMode="white">
          <a:xfrm>
            <a:off x="519251" y="1447799"/>
            <a:ext cx="11151917" cy="2043636"/>
          </a:xfrm>
          <a:prstGeom prst="rect">
            <a:avLst/>
          </a:prstGeom>
        </p:spPr>
        <p:txBody>
          <a:bodyPr/>
          <a:lstStyle>
            <a:lvl1pPr marL="342266" indent="-3422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486" indent="-285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707" indent="-285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0885" indent="-2281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062" indent="-22817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601867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5060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1793071"/>
          </a:xfrm>
        </p:spPr>
        <p:txBody>
          <a:bodyPr/>
          <a:lstStyle>
            <a:lvl1pPr>
              <a:defRPr sz="5684">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2546471"/>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507701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978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9456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41269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image" Target="../media/image3.emf"/><Relationship Id="rId4" Type="http://schemas.openxmlformats.org/officeDocument/2006/relationships/slideLayout" Target="../slideLayouts/slideLayout1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8.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53.xml"/><Relationship Id="rId7" Type="http://schemas.openxmlformats.org/officeDocument/2006/relationships/theme" Target="../theme/theme8.xml"/><Relationship Id="rId12" Type="http://schemas.openxmlformats.org/officeDocument/2006/relationships/image" Target="../media/image18.png"/><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image" Target="../media/image17.emf"/><Relationship Id="rId5" Type="http://schemas.openxmlformats.org/officeDocument/2006/relationships/slideLayout" Target="../slideLayouts/slideLayout55.xml"/><Relationship Id="rId10" Type="http://schemas.openxmlformats.org/officeDocument/2006/relationships/oleObject" Target="../embeddings/oleObject1.bin"/><Relationship Id="rId4" Type="http://schemas.openxmlformats.org/officeDocument/2006/relationships/slideLayout" Target="../slideLayouts/slideLayout54.xml"/><Relationship Id="rId9" Type="http://schemas.openxmlformats.org/officeDocument/2006/relationships/tags" Target="../tags/tag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92387122"/>
      </p:ext>
    </p:extLst>
  </p:cSld>
  <p:clrMap bg1="lt1" tx1="dk1" bg2="lt2" tx2="dk2" accent1="accent1" accent2="accent2" accent3="accent3" accent4="accent4" accent5="accent5" accent6="accent6" hlink="hlink" folHlink="folHlink"/>
  <p:sldLayoutIdLst>
    <p:sldLayoutId id="2147483695" r:id="rId1"/>
    <p:sldLayoutId id="2147483697" r:id="rId2"/>
    <p:sldLayoutId id="2147484831" r:id="rId3"/>
    <p:sldLayoutId id="2147484836" r:id="rId4"/>
    <p:sldLayoutId id="214748483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75FAD755-3BD0-2447-A9DF-109DAABEFD99}" type="slidenum">
              <a:rPr kumimoji="0" lang="en-US" sz="882" b="0" i="0" u="none" strike="noStrike" kern="1200" cap="none" spc="0" normalizeH="0" baseline="0" noProof="0">
                <a:ln>
                  <a:noFill/>
                </a:ln>
                <a:solidFill>
                  <a:srgbClr val="505050"/>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260571678"/>
      </p:ext>
    </p:extLst>
  </p:cSld>
  <p:clrMap bg1="lt1" tx1="dk1" bg2="lt2" tx2="dk2" accent1="accent1" accent2="accent2" accent3="accent3" accent4="accent4" accent5="accent5" accent6="accent6" hlink="hlink" folHlink="folHlink"/>
  <p:sldLayoutIdLst>
    <p:sldLayoutId id="2147484190" r:id="rId1"/>
    <p:sldLayoutId id="2147484828" r:id="rId2"/>
  </p:sldLayoutIdLst>
  <p:transition>
    <p:fade/>
  </p:transition>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356616"/>
            <a:ext cx="11151917" cy="553998"/>
          </a:xfrm>
          <a:prstGeom prst="rect">
            <a:avLst/>
          </a:prstGeom>
        </p:spPr>
        <p:txBody>
          <a:bodyPr vert="horz" wrap="square"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868908" y="1673357"/>
            <a:ext cx="11151916" cy="16927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992483"/>
      </p:ext>
    </p:extLst>
  </p:cSld>
  <p:clrMap bg1="lt1" tx1="dk1" bg2="lt2" tx2="dk2" accent1="accent1" accent2="accent2" accent3="accent3" accent4="accent4" accent5="accent5" accent6="accent6" hlink="hlink" folHlink="folHlink"/>
  <p:sldLayoutIdLst>
    <p:sldLayoutId id="2147484312" r:id="rId1"/>
    <p:sldLayoutId id="2147484829" r:id="rId2"/>
    <p:sldLayoutId id="2147484830" r:id="rId3"/>
    <p:sldLayoutId id="2147484899"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8"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267" indent="-274267" algn="l" defTabSz="914188" rtl="0" eaLnBrk="1" latinLnBrk="0" hangingPunct="1">
        <a:lnSpc>
          <a:spcPct val="100000"/>
        </a:lnSpc>
        <a:spcBef>
          <a:spcPts val="600"/>
        </a:spcBef>
        <a:buClr>
          <a:schemeClr val="accent1"/>
        </a:buClr>
        <a:buSzPct val="100000"/>
        <a:buFontTx/>
        <a:buBlip>
          <a:blip r:embed="rId6"/>
        </a:buBlip>
        <a:defRPr sz="2000" kern="1200">
          <a:solidFill>
            <a:schemeClr val="tx1"/>
          </a:solidFill>
          <a:latin typeface="Segoe UI" pitchFamily="34" charset="0"/>
          <a:ea typeface="Segoe UI" pitchFamily="34" charset="0"/>
          <a:cs typeface="Segoe UI" pitchFamily="34" charset="0"/>
        </a:defRPr>
      </a:lvl1pPr>
      <a:lvl2pPr marL="548535" indent="-274267" algn="l" defTabSz="914188" rtl="0" eaLnBrk="1" latinLnBrk="0" hangingPunct="1">
        <a:lnSpc>
          <a:spcPct val="100000"/>
        </a:lnSpc>
        <a:spcBef>
          <a:spcPts val="600"/>
        </a:spcBef>
        <a:buClr>
          <a:schemeClr val="accent1"/>
        </a:buClr>
        <a:buSzPct val="100000"/>
        <a:buFontTx/>
        <a:buBlip>
          <a:blip r:embed="rId6"/>
        </a:buBlip>
        <a:defRPr sz="2000" kern="1200">
          <a:solidFill>
            <a:schemeClr val="tx1"/>
          </a:solidFill>
          <a:latin typeface="Segoe UI" pitchFamily="34" charset="0"/>
          <a:ea typeface="Segoe UI" pitchFamily="34" charset="0"/>
          <a:cs typeface="Segoe UI" pitchFamily="34" charset="0"/>
        </a:defRPr>
      </a:lvl2pPr>
      <a:lvl3pPr marL="822802" indent="-274267" algn="l" defTabSz="914188" rtl="0" eaLnBrk="1" latinLnBrk="0" hangingPunct="1">
        <a:lnSpc>
          <a:spcPct val="100000"/>
        </a:lnSpc>
        <a:spcBef>
          <a:spcPts val="600"/>
        </a:spcBef>
        <a:buClr>
          <a:schemeClr val="accent1"/>
        </a:buClr>
        <a:buSzPct val="100000"/>
        <a:buFontTx/>
        <a:buBlip>
          <a:blip r:embed="rId6"/>
        </a:buBlip>
        <a:defRPr sz="1800" kern="1200">
          <a:solidFill>
            <a:schemeClr val="tx1"/>
          </a:solidFill>
          <a:latin typeface="Segoe UI" pitchFamily="34" charset="0"/>
          <a:ea typeface="Segoe UI" pitchFamily="34" charset="0"/>
          <a:cs typeface="Segoe UI" pitchFamily="34" charset="0"/>
        </a:defRPr>
      </a:lvl3pPr>
      <a:lvl4pPr marL="1097069" indent="-274267" algn="l" defTabSz="914188" rtl="0" eaLnBrk="1" latinLnBrk="0" hangingPunct="1">
        <a:lnSpc>
          <a:spcPct val="100000"/>
        </a:lnSpc>
        <a:spcBef>
          <a:spcPts val="600"/>
        </a:spcBef>
        <a:buClr>
          <a:schemeClr val="accent1"/>
        </a:buClr>
        <a:buSzPct val="100000"/>
        <a:buFontTx/>
        <a:buBlip>
          <a:blip r:embed="rId6"/>
        </a:buBlip>
        <a:defRPr sz="1600" kern="1200">
          <a:solidFill>
            <a:schemeClr val="tx1"/>
          </a:solidFill>
          <a:latin typeface="Segoe UI" pitchFamily="34" charset="0"/>
          <a:ea typeface="Segoe UI" pitchFamily="34" charset="0"/>
          <a:cs typeface="Segoe UI" pitchFamily="34" charset="0"/>
        </a:defRPr>
      </a:lvl4pPr>
      <a:lvl5pPr marL="1371337" indent="-274267" algn="l" defTabSz="914188" rtl="0" eaLnBrk="1" latinLnBrk="0" hangingPunct="1">
        <a:lnSpc>
          <a:spcPct val="100000"/>
        </a:lnSpc>
        <a:spcBef>
          <a:spcPts val="600"/>
        </a:spcBef>
        <a:buClr>
          <a:schemeClr val="accent1"/>
        </a:buClr>
        <a:buSzPct val="100000"/>
        <a:buFontTx/>
        <a:buBlip>
          <a:blip r:embed="rId6"/>
        </a:buBlip>
        <a:defRPr sz="1600" kern="1200">
          <a:solidFill>
            <a:schemeClr val="tx1"/>
          </a:solidFill>
          <a:latin typeface="Segoe UI" pitchFamily="34" charset="0"/>
          <a:ea typeface="Segoe UI" pitchFamily="34" charset="0"/>
          <a:cs typeface="Segoe UI" pitchFamily="34" charset="0"/>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2317751498"/>
      </p:ext>
    </p:extLst>
  </p:cSld>
  <p:clrMap bg1="lt1" tx1="dk1" bg2="lt2" tx2="dk2" accent1="accent1" accent2="accent2" accent3="accent3" accent4="accent4" accent5="accent5" accent6="accent6" hlink="hlink" folHlink="folHlink"/>
  <p:sldLayoutIdLst>
    <p:sldLayoutId id="2147484834" r:id="rId1"/>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7765599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274320" tIns="22860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0" y="1352289"/>
            <a:ext cx="10515600" cy="4351338"/>
          </a:xfrm>
          <a:prstGeom prst="rect">
            <a:avLst/>
          </a:prstGeom>
        </p:spPr>
        <p:txBody>
          <a:bodyPr vert="horz" lIns="27432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13"/>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Lst>
  <p:txStyles>
    <p:titleStyle>
      <a:lvl1pPr algn="l" defTabSz="914225"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0" indent="0" algn="l" defTabSz="914225" rtl="0" eaLnBrk="1" latinLnBrk="0" hangingPunct="1">
        <a:lnSpc>
          <a:spcPct val="90000"/>
        </a:lnSpc>
        <a:spcBef>
          <a:spcPts val="1000"/>
        </a:spcBef>
        <a:buFont typeface="Arial" panose="020B0604020202020204" pitchFamily="34" charset="0"/>
        <a:buNone/>
        <a:defRPr sz="2745" kern="1200">
          <a:solidFill>
            <a:schemeClr val="tx1"/>
          </a:solidFill>
          <a:latin typeface="+mj-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1961" kern="1200">
          <a:solidFill>
            <a:schemeClr val="tx1"/>
          </a:solidFill>
          <a:latin typeface="+mj-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568"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372"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98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40" y="1189178"/>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lIns="91440" tIns="0" rIns="0" bIns="0" rtlCol="0" anchor="ctr"/>
          <a:lstStyle>
            <a:lvl1pPr algn="r" defTabSz="914192"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a:p>
        </p:txBody>
      </p:sp>
    </p:spTree>
    <p:extLst>
      <p:ext uri="{BB962C8B-B14F-4D97-AF65-F5344CB8AC3E}">
        <p14:creationId xmlns:p14="http://schemas.microsoft.com/office/powerpoint/2010/main" val="687116857"/>
      </p:ext>
    </p:extLst>
  </p:cSld>
  <p:clrMap bg1="lt1" tx1="dk1" bg2="lt2" tx2="dk2" accent1="accent1" accent2="accent2" accent3="accent3" accent4="accent4" accent5="accent5" accent6="accent6" hlink="hlink" folHlink="folHlink"/>
  <p:sldLayoutIdLst>
    <p:sldLayoutId id="2147484859" r:id="rId1"/>
    <p:sldLayoutId id="2147484860" r:id="rId2"/>
    <p:sldLayoutId id="2147484861" r:id="rId3"/>
    <p:sldLayoutId id="2147484862" r:id="rId4"/>
    <p:sldLayoutId id="2147484863" r:id="rId5"/>
    <p:sldLayoutId id="2147484864" r:id="rId6"/>
    <p:sldLayoutId id="2147484865" r:id="rId7"/>
    <p:sldLayoutId id="2147484866" r:id="rId8"/>
    <p:sldLayoutId id="2147484867" r:id="rId9"/>
    <p:sldLayoutId id="2147484868" r:id="rId10"/>
    <p:sldLayoutId id="2147484869" r:id="rId11"/>
  </p:sldLayoutIdLst>
  <p:transition>
    <p:fade/>
  </p:transition>
  <p:txStyles>
    <p:titleStyle>
      <a:lvl1pPr algn="l" defTabSz="913330" rtl="0" fontAlgn="base">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fontAlgn="base">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9"/>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4867" name="think-cell Slide" r:id="rId10" imgW="377" imgH="377" progId="TCLayout.ActiveDocument.1">
                  <p:embed/>
                </p:oleObj>
              </mc:Choice>
              <mc:Fallback>
                <p:oleObj name="think-cell Slide" r:id="rId10" imgW="377" imgH="377" progId="TCLayout.ActiveDocument.1">
                  <p:embed/>
                  <p:pic>
                    <p:nvPicPr>
                      <p:cNvPr id="3" name="Object 2" hidden="1"/>
                      <p:cNvPicPr/>
                      <p:nvPr/>
                    </p:nvPicPr>
                    <p:blipFill>
                      <a:blip r:embed="rId11"/>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97500"/>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a:stretch>
            <a:fillRect/>
          </a:stretch>
        </p:blipFill>
        <p:spPr>
          <a:xfrm rot="5400000">
            <a:off x="9208748" y="2991034"/>
            <a:ext cx="6858623" cy="876557"/>
          </a:xfrm>
          <a:prstGeom prst="rect">
            <a:avLst/>
          </a:prstGeom>
        </p:spPr>
      </p:pic>
      <p:sp>
        <p:nvSpPr>
          <p:cNvPr id="5" name="Slide Number Placeholder 4"/>
          <p:cNvSpPr>
            <a:spLocks noGrp="1"/>
          </p:cNvSpPr>
          <p:nvPr>
            <p:ph type="sldNum" sz="quarter" idx="4"/>
          </p:nvPr>
        </p:nvSpPr>
        <p:spPr>
          <a:xfrm>
            <a:off x="9388711" y="6536997"/>
            <a:ext cx="2742188" cy="191648"/>
          </a:xfrm>
          <a:prstGeom prst="rect">
            <a:avLst/>
          </a:prstGeom>
        </p:spPr>
        <p:txBody>
          <a:bodyPr vert="horz" lIns="91440" tIns="45720" rIns="91440" bIns="45720" rtlCol="0" anchor="ctr"/>
          <a:lstStyle>
            <a:lvl1pPr algn="r">
              <a:defRPr sz="1175">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2888241799"/>
      </p:ext>
    </p:extLst>
  </p:cSld>
  <p:clrMap bg1="lt1" tx1="dk1" bg2="lt2" tx2="dk2" accent1="accent1" accent2="accent2" accent3="accent3" accent4="accent4" accent5="accent5" accent6="accent6" hlink="hlink" folHlink="folHlink"/>
  <p:sldLayoutIdLst>
    <p:sldLayoutId id="2147484871" r:id="rId1"/>
    <p:sldLayoutId id="2147484872" r:id="rId2"/>
    <p:sldLayoutId id="2147484873" r:id="rId3"/>
    <p:sldLayoutId id="2147484874" r:id="rId4"/>
    <p:sldLayoutId id="2147484875" r:id="rId5"/>
    <p:sldLayoutId id="2147484898" r:id="rId6"/>
  </p:sldLayoutIdLst>
  <p:transition>
    <p:fade/>
  </p:transition>
  <p:hf hdr="0" ft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179">
          <p15:clr>
            <a:srgbClr val="C35EA4"/>
          </p15:clr>
        </p15:guide>
        <p15:guide id="4" orient="horz" pos="4104">
          <p15:clr>
            <a:srgbClr val="C35EA4"/>
          </p15:clr>
        </p15:guide>
        <p15:guide id="5" orient="horz" pos="772">
          <p15:clr>
            <a:srgbClr val="C35EA4"/>
          </p15:clr>
        </p15:guide>
        <p15:guide id="6" orient="horz" pos="828">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2"/>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38"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746660"/>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79" r:id="rId3"/>
    <p:sldLayoutId id="2147484880" r:id="rId4"/>
    <p:sldLayoutId id="2147484881"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Lst>
  <p:transition>
    <p:fade/>
  </p:transition>
  <p:hf hdr="0" ftr="0" dt="0"/>
  <p:txStyles>
    <p:titleStyle>
      <a:lvl1pPr algn="l" defTabSz="912672" rtl="0" eaLnBrk="1" latinLnBrk="0" hangingPunct="1">
        <a:lnSpc>
          <a:spcPct val="90000"/>
        </a:lnSpc>
        <a:spcBef>
          <a:spcPct val="0"/>
        </a:spcBef>
        <a:buNone/>
        <a:defRPr lang="en-US" sz="54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097" marR="0" indent="-339097" algn="l" defTabSz="91267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028" marR="0" indent="-232931" algn="l" defTabSz="91267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036" marR="0" indent="-225006" algn="l" defTabSz="912672" rtl="0" eaLnBrk="1" fontAlgn="auto" latinLnBrk="0" hangingPunct="1">
        <a:lnSpc>
          <a:spcPct val="90000"/>
        </a:lnSpc>
        <a:spcBef>
          <a:spcPct val="20000"/>
        </a:spcBef>
        <a:spcAft>
          <a:spcPts val="0"/>
        </a:spcAft>
        <a:buClrTx/>
        <a:buSzPct val="90000"/>
        <a:buFont typeface="Wingdings" pitchFamily="2" charset="2"/>
        <a:buChar char=""/>
        <a:tabLst>
          <a:tab pos="797036" algn="l"/>
        </a:tabLst>
        <a:defRPr sz="2400" kern="1200" spc="0" baseline="0">
          <a:gradFill>
            <a:gsLst>
              <a:gs pos="1250">
                <a:schemeClr val="bg2"/>
              </a:gs>
              <a:gs pos="100000">
                <a:schemeClr val="bg2"/>
              </a:gs>
            </a:gsLst>
            <a:lin ang="5400000" scaled="0"/>
          </a:gradFill>
          <a:latin typeface="+mn-lt"/>
          <a:ea typeface="+mn-ea"/>
          <a:cs typeface="+mn-cs"/>
        </a:defRPr>
      </a:lvl3pPr>
      <a:lvl4pPr marL="1028383" marR="0" indent="-231346" algn="l" defTabSz="91267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389" marR="0" indent="-225006" algn="l" defTabSz="912672" rtl="0" eaLnBrk="1" fontAlgn="auto" latinLnBrk="0" hangingPunct="1">
        <a:lnSpc>
          <a:spcPct val="90000"/>
        </a:lnSpc>
        <a:spcBef>
          <a:spcPct val="20000"/>
        </a:spcBef>
        <a:spcAft>
          <a:spcPts val="0"/>
        </a:spcAft>
        <a:buClrTx/>
        <a:buSzPct val="90000"/>
        <a:buFont typeface="Wingdings" pitchFamily="2" charset="2"/>
        <a:buChar char=""/>
        <a:tabLst>
          <a:tab pos="1253389" algn="l"/>
        </a:tabLst>
        <a:defRPr sz="2000" kern="1200" spc="0" baseline="0">
          <a:gradFill>
            <a:gsLst>
              <a:gs pos="1250">
                <a:schemeClr val="bg2"/>
              </a:gs>
              <a:gs pos="100000">
                <a:schemeClr val="bg2"/>
              </a:gs>
            </a:gsLst>
            <a:lin ang="5400000" scaled="0"/>
          </a:gradFill>
          <a:latin typeface="+mn-lt"/>
          <a:ea typeface="+mn-ea"/>
          <a:cs typeface="+mn-cs"/>
        </a:defRPr>
      </a:lvl5pPr>
      <a:lvl6pPr marL="2509847"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182"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517"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854"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72" rtl="0" eaLnBrk="1" latinLnBrk="0" hangingPunct="1">
        <a:defRPr sz="1900" kern="1200">
          <a:solidFill>
            <a:schemeClr val="tx1"/>
          </a:solidFill>
          <a:latin typeface="+mn-lt"/>
          <a:ea typeface="+mn-ea"/>
          <a:cs typeface="+mn-cs"/>
        </a:defRPr>
      </a:lvl1pPr>
      <a:lvl2pPr marL="456337" algn="l" defTabSz="912672" rtl="0" eaLnBrk="1" latinLnBrk="0" hangingPunct="1">
        <a:defRPr sz="1900" kern="1200">
          <a:solidFill>
            <a:schemeClr val="tx1"/>
          </a:solidFill>
          <a:latin typeface="+mn-lt"/>
          <a:ea typeface="+mn-ea"/>
          <a:cs typeface="+mn-cs"/>
        </a:defRPr>
      </a:lvl2pPr>
      <a:lvl3pPr marL="912672" algn="l" defTabSz="912672" rtl="0" eaLnBrk="1" latinLnBrk="0" hangingPunct="1">
        <a:defRPr sz="1900" kern="1200">
          <a:solidFill>
            <a:schemeClr val="tx1"/>
          </a:solidFill>
          <a:latin typeface="+mn-lt"/>
          <a:ea typeface="+mn-ea"/>
          <a:cs typeface="+mn-cs"/>
        </a:defRPr>
      </a:lvl3pPr>
      <a:lvl4pPr marL="1369007" algn="l" defTabSz="912672" rtl="0" eaLnBrk="1" latinLnBrk="0" hangingPunct="1">
        <a:defRPr sz="1900" kern="1200">
          <a:solidFill>
            <a:schemeClr val="tx1"/>
          </a:solidFill>
          <a:latin typeface="+mn-lt"/>
          <a:ea typeface="+mn-ea"/>
          <a:cs typeface="+mn-cs"/>
        </a:defRPr>
      </a:lvl4pPr>
      <a:lvl5pPr marL="1825342" algn="l" defTabSz="912672" rtl="0" eaLnBrk="1" latinLnBrk="0" hangingPunct="1">
        <a:defRPr sz="1900" kern="1200">
          <a:solidFill>
            <a:schemeClr val="tx1"/>
          </a:solidFill>
          <a:latin typeface="+mn-lt"/>
          <a:ea typeface="+mn-ea"/>
          <a:cs typeface="+mn-cs"/>
        </a:defRPr>
      </a:lvl5pPr>
      <a:lvl6pPr marL="2281679" algn="l" defTabSz="912672" rtl="0" eaLnBrk="1" latinLnBrk="0" hangingPunct="1">
        <a:defRPr sz="1900" kern="1200">
          <a:solidFill>
            <a:schemeClr val="tx1"/>
          </a:solidFill>
          <a:latin typeface="+mn-lt"/>
          <a:ea typeface="+mn-ea"/>
          <a:cs typeface="+mn-cs"/>
        </a:defRPr>
      </a:lvl6pPr>
      <a:lvl7pPr marL="2738014" algn="l" defTabSz="912672" rtl="0" eaLnBrk="1" latinLnBrk="0" hangingPunct="1">
        <a:defRPr sz="1900" kern="1200">
          <a:solidFill>
            <a:schemeClr val="tx1"/>
          </a:solidFill>
          <a:latin typeface="+mn-lt"/>
          <a:ea typeface="+mn-ea"/>
          <a:cs typeface="+mn-cs"/>
        </a:defRPr>
      </a:lvl7pPr>
      <a:lvl8pPr marL="3194351" algn="l" defTabSz="912672" rtl="0" eaLnBrk="1" latinLnBrk="0" hangingPunct="1">
        <a:defRPr sz="1900" kern="1200">
          <a:solidFill>
            <a:schemeClr val="tx1"/>
          </a:solidFill>
          <a:latin typeface="+mn-lt"/>
          <a:ea typeface="+mn-ea"/>
          <a:cs typeface="+mn-cs"/>
        </a:defRPr>
      </a:lvl8pPr>
      <a:lvl9pPr marL="3650687" algn="l" defTabSz="9126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anmck@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hyperlink" Target="mailto:anthma@microsoft.com" TargetMode="External"/><Relationship Id="rId4" Type="http://schemas.openxmlformats.org/officeDocument/2006/relationships/hyperlink" Target="mailto:michael.mckechney@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notesSlide" Target="../notesSlides/notesSlide16.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slideLayout" Target="../slideLayouts/slideLayout8.xml"/><Relationship Id="rId1" Type="http://schemas.openxmlformats.org/officeDocument/2006/relationships/themeOverride" Target="../theme/themeOverride3.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7.xml"/><Relationship Id="rId1" Type="http://schemas.openxmlformats.org/officeDocument/2006/relationships/tags" Target="../tags/tag4.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4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image" Target="../media/image36.jpe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notesSlide" Target="../notesSlides/notesSlide22.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notesSlide" Target="../notesSlides/notesSlide27.xml"/><Relationship Id="rId7" Type="http://schemas.openxmlformats.org/officeDocument/2006/relationships/image" Target="../media/image41.png"/><Relationship Id="rId2" Type="http://schemas.openxmlformats.org/officeDocument/2006/relationships/slideLayout" Target="../slideLayouts/slideLayout9.xml"/><Relationship Id="rId1" Type="http://schemas.openxmlformats.org/officeDocument/2006/relationships/themeOverride" Target="../theme/themeOverride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2.xml"/><Relationship Id="rId1" Type="http://schemas.openxmlformats.org/officeDocument/2006/relationships/themeOverride" Target="../theme/themeOverride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zure-learning" TargetMode="External"/><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AC40-2D20-4606-B17C-985A14B4F551}"/>
              </a:ext>
            </a:extLst>
          </p:cNvPr>
          <p:cNvSpPr>
            <a:spLocks noGrp="1"/>
          </p:cNvSpPr>
          <p:nvPr>
            <p:ph type="title"/>
          </p:nvPr>
        </p:nvSpPr>
        <p:spPr>
          <a:xfrm>
            <a:off x="269302" y="2084378"/>
            <a:ext cx="10010013" cy="1792836"/>
          </a:xfrm>
        </p:spPr>
        <p:txBody>
          <a:bodyPr/>
          <a:lstStyle/>
          <a:p>
            <a:r>
              <a:rPr lang="en-US"/>
              <a:t>Demystifying Big Data Technologies</a:t>
            </a:r>
            <a:br>
              <a:rPr lang="en-US"/>
            </a:br>
            <a:r>
              <a:rPr lang="en-US"/>
              <a:t>and Solutions for the Cloud</a:t>
            </a:r>
          </a:p>
        </p:txBody>
      </p:sp>
      <p:sp>
        <p:nvSpPr>
          <p:cNvPr id="3" name="Text Placeholder 2">
            <a:extLst>
              <a:ext uri="{FF2B5EF4-FFF2-40B4-BE49-F238E27FC236}">
                <a16:creationId xmlns:a16="http://schemas.microsoft.com/office/drawing/2014/main" id="{4F1CB199-C5DF-4158-A27C-F97C027CBB46}"/>
              </a:ext>
            </a:extLst>
          </p:cNvPr>
          <p:cNvSpPr>
            <a:spLocks noGrp="1"/>
          </p:cNvSpPr>
          <p:nvPr>
            <p:ph type="body" sz="quarter" idx="12"/>
          </p:nvPr>
        </p:nvSpPr>
        <p:spPr>
          <a:xfrm>
            <a:off x="269301" y="3878511"/>
            <a:ext cx="11578758" cy="1792072"/>
          </a:xfrm>
        </p:spPr>
        <p:txBody>
          <a:bodyPr/>
          <a:lstStyle/>
          <a:p>
            <a:r>
              <a:rPr lang="sv-SE" sz="2745"/>
              <a:t>Trey Talbott			Mike McKechney			Anthony Martin</a:t>
            </a:r>
          </a:p>
          <a:p>
            <a:r>
              <a:rPr lang="sv-SE" sz="1961">
                <a:hlinkClick r:id="rId3"/>
              </a:rPr>
              <a:t>trey.talbott@microsoft.com</a:t>
            </a:r>
            <a:r>
              <a:rPr lang="sv-SE" sz="1961"/>
              <a:t>	</a:t>
            </a:r>
            <a:r>
              <a:rPr lang="sv-SE" sz="1961">
                <a:hlinkClick r:id="rId4"/>
              </a:rPr>
              <a:t>michael.mckechney@microsoft.com</a:t>
            </a:r>
            <a:r>
              <a:rPr lang="sv-SE" sz="1961"/>
              <a:t>	</a:t>
            </a:r>
            <a:r>
              <a:rPr lang="sv-SE" sz="1961">
                <a:hlinkClick r:id="rId5"/>
              </a:rPr>
              <a:t>anthma@microsoft.com</a:t>
            </a:r>
            <a:endParaRPr lang="sv-SE" sz="1961"/>
          </a:p>
          <a:p>
            <a:r>
              <a:rPr lang="sv-SE" sz="2353"/>
              <a:t>@treytalbott			@mmckechney			@SQLMartini</a:t>
            </a:r>
          </a:p>
          <a:p>
            <a:endParaRPr lang="en-US"/>
          </a:p>
        </p:txBody>
      </p:sp>
      <p:sp>
        <p:nvSpPr>
          <p:cNvPr id="4" name="Text Placeholder 3">
            <a:extLst>
              <a:ext uri="{FF2B5EF4-FFF2-40B4-BE49-F238E27FC236}">
                <a16:creationId xmlns:a16="http://schemas.microsoft.com/office/drawing/2014/main" id="{CC847566-E3DC-4CF5-A4CE-4E96BA10DBD2}"/>
              </a:ext>
            </a:extLst>
          </p:cNvPr>
          <p:cNvSpPr>
            <a:spLocks noGrp="1"/>
          </p:cNvSpPr>
          <p:nvPr>
            <p:ph type="body" sz="quarter" idx="13"/>
          </p:nvPr>
        </p:nvSpPr>
        <p:spPr>
          <a:xfrm>
            <a:off x="7607388" y="289006"/>
            <a:ext cx="4317989" cy="893110"/>
          </a:xfrm>
        </p:spPr>
        <p:txBody>
          <a:bodyPr/>
          <a:lstStyle/>
          <a:p>
            <a:r>
              <a:rPr lang="en-US"/>
              <a:t>aka.ms/</a:t>
            </a:r>
            <a:r>
              <a:rPr lang="en-US" err="1"/>
              <a:t>RocAzure</a:t>
            </a:r>
            <a:r>
              <a:rPr lang="en-US"/>
              <a:t> </a:t>
            </a:r>
          </a:p>
          <a:p>
            <a:r>
              <a:rPr lang="en-US"/>
              <a:t>May 2018</a:t>
            </a:r>
          </a:p>
        </p:txBody>
      </p:sp>
    </p:spTree>
    <p:extLst>
      <p:ext uri="{BB962C8B-B14F-4D97-AF65-F5344CB8AC3E}">
        <p14:creationId xmlns:p14="http://schemas.microsoft.com/office/powerpoint/2010/main" val="17803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68927" y="1620806"/>
            <a:ext cx="10816237" cy="1231575"/>
          </a:xfrm>
        </p:spPr>
        <p:txBody>
          <a:bodyPr/>
          <a:lstStyle/>
          <a:p>
            <a:pPr algn="ctr"/>
            <a:r>
              <a:rPr lang="en-US" sz="4800">
                <a:solidFill>
                  <a:srgbClr val="353535"/>
                </a:solidFill>
              </a:rPr>
              <a:t>The V’s</a:t>
            </a:r>
          </a:p>
          <a:p>
            <a:pPr algn="ctr"/>
            <a:endParaRPr lang="en-US" sz="6000">
              <a:solidFill>
                <a:srgbClr val="353535"/>
              </a:solidFill>
            </a:endParaRPr>
          </a:p>
          <a:p>
            <a:pPr algn="ctr"/>
            <a:endParaRPr lang="en-US" sz="6000">
              <a:solidFill>
                <a:srgbClr val="353535"/>
              </a:solidFill>
            </a:endParaRPr>
          </a:p>
          <a:p>
            <a:pPr algn="ctr"/>
            <a:endParaRPr lang="en-US" sz="6000">
              <a:solidFill>
                <a:srgbClr val="353535"/>
              </a:solidFill>
            </a:endParaRPr>
          </a:p>
        </p:txBody>
      </p:sp>
      <p:sp>
        <p:nvSpPr>
          <p:cNvPr id="2" name="Title 1"/>
          <p:cNvSpPr>
            <a:spLocks noGrp="1"/>
          </p:cNvSpPr>
          <p:nvPr>
            <p:ph type="title"/>
          </p:nvPr>
        </p:nvSpPr>
        <p:spPr/>
        <p:txBody>
          <a:bodyPr/>
          <a:lstStyle/>
          <a:p>
            <a:r>
              <a:rPr lang="en-US">
                <a:solidFill>
                  <a:srgbClr val="353535"/>
                </a:solidFill>
              </a:rPr>
              <a:t>What is Big Data?</a:t>
            </a:r>
          </a:p>
        </p:txBody>
      </p:sp>
      <p:sp>
        <p:nvSpPr>
          <p:cNvPr id="3" name="TextBox 2"/>
          <p:cNvSpPr txBox="1"/>
          <p:nvPr/>
        </p:nvSpPr>
        <p:spPr>
          <a:xfrm>
            <a:off x="605739" y="3085954"/>
            <a:ext cx="10534887" cy="3138497"/>
          </a:xfrm>
          <a:prstGeom prst="rect">
            <a:avLst/>
          </a:prstGeom>
          <a:noFill/>
        </p:spPr>
        <p:txBody>
          <a:bodyPr wrap="square" lIns="182880" tIns="146304" rIns="182880" bIns="146304" rtlCol="0">
            <a:noAutofit/>
          </a:bodyPr>
          <a:lstStyle/>
          <a:p>
            <a:pPr marL="342900" indent="-342900">
              <a:lnSpc>
                <a:spcPct val="150000"/>
              </a:lnSpc>
              <a:buFont typeface="Arial" panose="020B0604020202020204" pitchFamily="34" charset="0"/>
              <a:buChar char="•"/>
            </a:pPr>
            <a:r>
              <a:rPr lang="en-US" sz="2800">
                <a:solidFill>
                  <a:srgbClr val="353535"/>
                </a:solidFill>
                <a:latin typeface="+mj-lt"/>
              </a:rPr>
              <a:t>Variety: It can be structured, semi-structured, or unstructured</a:t>
            </a:r>
          </a:p>
          <a:p>
            <a:pPr marL="342900" indent="-342900">
              <a:lnSpc>
                <a:spcPct val="150000"/>
              </a:lnSpc>
              <a:buFont typeface="Arial" panose="020B0604020202020204" pitchFamily="34" charset="0"/>
              <a:buChar char="•"/>
            </a:pPr>
            <a:r>
              <a:rPr lang="en-US" sz="2800">
                <a:solidFill>
                  <a:srgbClr val="353535"/>
                </a:solidFill>
                <a:latin typeface="+mj-lt"/>
              </a:rPr>
              <a:t>Velocity: It can be streaming, near real-time or batch</a:t>
            </a:r>
          </a:p>
          <a:p>
            <a:pPr marL="342900" indent="-342900">
              <a:lnSpc>
                <a:spcPct val="150000"/>
              </a:lnSpc>
              <a:buFont typeface="Arial" panose="020B0604020202020204" pitchFamily="34" charset="0"/>
              <a:buChar char="•"/>
            </a:pPr>
            <a:r>
              <a:rPr lang="en-US" sz="2800">
                <a:solidFill>
                  <a:srgbClr val="353535"/>
                </a:solidFill>
                <a:latin typeface="+mj-lt"/>
              </a:rPr>
              <a:t>Volume: It can be 1GB or 1PB</a:t>
            </a:r>
          </a:p>
          <a:p>
            <a:pPr marL="342900" indent="-342900">
              <a:lnSpc>
                <a:spcPct val="150000"/>
              </a:lnSpc>
              <a:buFont typeface="Arial" panose="020B0604020202020204" pitchFamily="34" charset="0"/>
              <a:buChar char="•"/>
            </a:pPr>
            <a:r>
              <a:rPr lang="en-US" sz="2800">
                <a:solidFill>
                  <a:srgbClr val="353535"/>
                </a:solidFill>
                <a:latin typeface="+mj-lt"/>
              </a:rPr>
              <a:t>Value!</a:t>
            </a:r>
          </a:p>
          <a:p>
            <a:pPr marL="342900" indent="-342900">
              <a:buFont typeface="Arial" panose="020B0604020202020204" pitchFamily="34" charset="0"/>
              <a:buChar char="•"/>
            </a:pPr>
            <a:endParaRPr lang="en-US" sz="2400">
              <a:solidFill>
                <a:srgbClr val="353535"/>
              </a:solidFill>
              <a:latin typeface="+mj-lt"/>
            </a:endParaRPr>
          </a:p>
        </p:txBody>
      </p:sp>
    </p:spTree>
    <p:extLst>
      <p:ext uri="{BB962C8B-B14F-4D97-AF65-F5344CB8AC3E}">
        <p14:creationId xmlns:p14="http://schemas.microsoft.com/office/powerpoint/2010/main" val="415714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353535"/>
                </a:solidFill>
              </a:rPr>
              <a:t>Big Data Architectures</a:t>
            </a:r>
          </a:p>
        </p:txBody>
      </p:sp>
      <p:sp>
        <p:nvSpPr>
          <p:cNvPr id="3" name="TextBox 2"/>
          <p:cNvSpPr txBox="1"/>
          <p:nvPr/>
        </p:nvSpPr>
        <p:spPr>
          <a:xfrm>
            <a:off x="268927" y="1546713"/>
            <a:ext cx="10534887" cy="5317817"/>
          </a:xfrm>
          <a:prstGeom prst="rect">
            <a:avLst/>
          </a:prstGeom>
          <a:noFill/>
        </p:spPr>
        <p:txBody>
          <a:bodyPr wrap="square" lIns="182880" tIns="146304" rIns="182880" bIns="146304" rtlCol="0">
            <a:noAutofit/>
          </a:bodyPr>
          <a:lstStyle/>
          <a:p>
            <a:pPr>
              <a:lnSpc>
                <a:spcPct val="150000"/>
              </a:lnSpc>
            </a:pPr>
            <a:r>
              <a:rPr lang="en-US" sz="2800" b="1">
                <a:solidFill>
                  <a:srgbClr val="353535"/>
                </a:solidFill>
                <a:latin typeface="+mj-lt"/>
              </a:rPr>
              <a:t>Designed to handle</a:t>
            </a:r>
          </a:p>
          <a:p>
            <a:pPr marL="809271" lvl="1" indent="-342900">
              <a:spcAft>
                <a:spcPts val="600"/>
              </a:spcAft>
              <a:buFont typeface="Arial" panose="020B0604020202020204" pitchFamily="34" charset="0"/>
              <a:buChar char="•"/>
            </a:pPr>
            <a:r>
              <a:rPr lang="en-US" sz="2000">
                <a:solidFill>
                  <a:srgbClr val="353535"/>
                </a:solidFill>
                <a:latin typeface="+mj-lt"/>
              </a:rPr>
              <a:t>Ingestion</a:t>
            </a:r>
          </a:p>
          <a:p>
            <a:pPr marL="809271" lvl="1" indent="-342900">
              <a:spcAft>
                <a:spcPts val="600"/>
              </a:spcAft>
              <a:buFont typeface="Arial" panose="020B0604020202020204" pitchFamily="34" charset="0"/>
              <a:buChar char="•"/>
            </a:pPr>
            <a:r>
              <a:rPr lang="en-US" sz="2000">
                <a:solidFill>
                  <a:srgbClr val="353535"/>
                </a:solidFill>
                <a:latin typeface="+mj-lt"/>
              </a:rPr>
              <a:t>Processing</a:t>
            </a:r>
          </a:p>
          <a:p>
            <a:pPr marL="809271" lvl="1" indent="-342900">
              <a:spcAft>
                <a:spcPts val="600"/>
              </a:spcAft>
              <a:buFont typeface="Arial" panose="020B0604020202020204" pitchFamily="34" charset="0"/>
              <a:buChar char="•"/>
            </a:pPr>
            <a:r>
              <a:rPr lang="en-US" sz="2000">
                <a:solidFill>
                  <a:srgbClr val="353535"/>
                </a:solidFill>
                <a:latin typeface="+mj-lt"/>
              </a:rPr>
              <a:t>Analytics</a:t>
            </a:r>
          </a:p>
          <a:p>
            <a:pPr marL="809271" lvl="1" indent="-342900">
              <a:spcAft>
                <a:spcPts val="600"/>
              </a:spcAft>
              <a:buFont typeface="Arial" panose="020B0604020202020204" pitchFamily="34" charset="0"/>
              <a:buChar char="•"/>
            </a:pPr>
            <a:r>
              <a:rPr lang="en-US" sz="2000">
                <a:solidFill>
                  <a:srgbClr val="353535"/>
                </a:solidFill>
                <a:latin typeface="+mj-lt"/>
              </a:rPr>
              <a:t>Storage/Serving</a:t>
            </a:r>
          </a:p>
          <a:p>
            <a:pPr>
              <a:lnSpc>
                <a:spcPct val="150000"/>
              </a:lnSpc>
              <a:spcAft>
                <a:spcPts val="600"/>
              </a:spcAft>
            </a:pPr>
            <a:r>
              <a:rPr lang="en-US" sz="2800" b="1">
                <a:gradFill>
                  <a:gsLst>
                    <a:gs pos="2917">
                      <a:schemeClr val="tx1"/>
                    </a:gs>
                    <a:gs pos="30000">
                      <a:schemeClr val="tx1"/>
                    </a:gs>
                  </a:gsLst>
                  <a:lin ang="5400000" scaled="0"/>
                </a:gradFill>
                <a:latin typeface="+mj-lt"/>
              </a:rPr>
              <a:t>When</a:t>
            </a:r>
          </a:p>
          <a:p>
            <a:pPr marL="809271" lvl="1" indent="-342900">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mj-lt"/>
              </a:rPr>
              <a:t>Too large</a:t>
            </a:r>
          </a:p>
          <a:p>
            <a:pPr marL="809271" lvl="1" indent="-342900">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mj-lt"/>
              </a:rPr>
              <a:t>Too complex </a:t>
            </a:r>
          </a:p>
          <a:p>
            <a:pPr>
              <a:lnSpc>
                <a:spcPct val="150000"/>
              </a:lnSpc>
              <a:spcAft>
                <a:spcPts val="600"/>
              </a:spcAft>
            </a:pPr>
            <a:r>
              <a:rPr lang="en-US" sz="2800" b="1">
                <a:gradFill>
                  <a:gsLst>
                    <a:gs pos="2917">
                      <a:schemeClr val="tx1"/>
                    </a:gs>
                    <a:gs pos="30000">
                      <a:schemeClr val="tx1"/>
                    </a:gs>
                  </a:gsLst>
                  <a:lin ang="5400000" scaled="0"/>
                </a:gradFill>
                <a:latin typeface="+mj-lt"/>
              </a:rPr>
              <a:t>For</a:t>
            </a:r>
          </a:p>
          <a:p>
            <a:pPr marL="809271" lvl="1" indent="-342900">
              <a:lnSpc>
                <a:spcPct val="15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latin typeface="+mj-lt"/>
              </a:rPr>
              <a:t>Traditional database systems</a:t>
            </a:r>
          </a:p>
        </p:txBody>
      </p:sp>
    </p:spTree>
    <p:extLst>
      <p:ext uri="{BB962C8B-B14F-4D97-AF65-F5344CB8AC3E}">
        <p14:creationId xmlns:p14="http://schemas.microsoft.com/office/powerpoint/2010/main" val="139679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351695"/>
            <a:ext cx="11653523" cy="927940"/>
          </a:xfrm>
        </p:spPr>
        <p:txBody>
          <a:bodyPr/>
          <a:lstStyle/>
          <a:p>
            <a:r>
              <a:rPr lang="en-US">
                <a:solidFill>
                  <a:srgbClr val="353535"/>
                </a:solidFill>
              </a:rPr>
              <a:t>Traditional RDBMS Workloads</a:t>
            </a:r>
          </a:p>
        </p:txBody>
      </p:sp>
      <p:sp>
        <p:nvSpPr>
          <p:cNvPr id="3" name="TextBox 2"/>
          <p:cNvSpPr txBox="1"/>
          <p:nvPr/>
        </p:nvSpPr>
        <p:spPr>
          <a:xfrm>
            <a:off x="268927" y="1540183"/>
            <a:ext cx="10534887" cy="5317817"/>
          </a:xfrm>
          <a:prstGeom prst="rect">
            <a:avLst/>
          </a:prstGeom>
          <a:noFill/>
        </p:spPr>
        <p:txBody>
          <a:bodyPr wrap="square" lIns="182880" tIns="146304" rIns="182880" bIns="146304" rtlCol="0">
            <a:noAutofit/>
          </a:bodyPr>
          <a:lstStyle/>
          <a:p>
            <a:r>
              <a:rPr lang="en-US" sz="2400" b="1">
                <a:solidFill>
                  <a:srgbClr val="353535"/>
                </a:solidFill>
                <a:latin typeface="+mj-lt"/>
              </a:rPr>
              <a:t>Transactional Data (OLTP)</a:t>
            </a:r>
          </a:p>
          <a:p>
            <a:pPr marL="809271" lvl="1" indent="-342900">
              <a:buFont typeface="Arial" panose="020B0604020202020204" pitchFamily="34" charset="0"/>
              <a:buChar char="•"/>
            </a:pPr>
            <a:r>
              <a:rPr lang="en-US" sz="2400">
                <a:solidFill>
                  <a:srgbClr val="353535"/>
                </a:solidFill>
                <a:latin typeface="+mj-lt"/>
              </a:rPr>
              <a:t>Record business events</a:t>
            </a:r>
          </a:p>
          <a:p>
            <a:pPr marL="809271" lvl="1" indent="-342900">
              <a:buFont typeface="Arial" panose="020B0604020202020204" pitchFamily="34" charset="0"/>
              <a:buChar char="•"/>
            </a:pPr>
            <a:r>
              <a:rPr lang="en-US" sz="2400">
                <a:solidFill>
                  <a:srgbClr val="353535"/>
                </a:solidFill>
                <a:latin typeface="+mj-lt"/>
              </a:rPr>
              <a:t>CRM, ERP, LOB applications</a:t>
            </a:r>
          </a:p>
          <a:p>
            <a:pPr marL="809271" lvl="1" indent="-342900">
              <a:buFont typeface="Arial" panose="020B0604020202020204" pitchFamily="34" charset="0"/>
              <a:buChar char="•"/>
            </a:pPr>
            <a:r>
              <a:rPr lang="en-US" sz="2400">
                <a:solidFill>
                  <a:srgbClr val="353535"/>
                </a:solidFill>
                <a:latin typeface="+mj-lt"/>
              </a:rPr>
              <a:t>Optimized for small read and write transactions</a:t>
            </a:r>
          </a:p>
          <a:p>
            <a:endParaRPr lang="en-US" sz="2400">
              <a:solidFill>
                <a:srgbClr val="353535"/>
              </a:solidFill>
              <a:latin typeface="+mj-lt"/>
            </a:endParaRPr>
          </a:p>
          <a:p>
            <a:r>
              <a:rPr lang="en-US" sz="2400" b="1">
                <a:gradFill>
                  <a:gsLst>
                    <a:gs pos="2917">
                      <a:schemeClr val="tx1"/>
                    </a:gs>
                    <a:gs pos="30000">
                      <a:schemeClr val="tx1"/>
                    </a:gs>
                  </a:gsLst>
                  <a:lin ang="5400000" scaled="0"/>
                </a:gradFill>
                <a:latin typeface="+mj-lt"/>
              </a:rPr>
              <a:t>Data Warehousing (DW)</a:t>
            </a:r>
          </a:p>
          <a:p>
            <a:pPr marL="809271" lvl="1" indent="-342900">
              <a:buFont typeface="Arial" panose="020B0604020202020204" pitchFamily="34" charset="0"/>
              <a:buChar char="•"/>
            </a:pPr>
            <a:r>
              <a:rPr lang="en-US" sz="2400">
                <a:gradFill>
                  <a:gsLst>
                    <a:gs pos="2917">
                      <a:schemeClr val="tx1"/>
                    </a:gs>
                    <a:gs pos="30000">
                      <a:schemeClr val="tx1"/>
                    </a:gs>
                  </a:gsLst>
                  <a:lin ang="5400000" scaled="0"/>
                </a:gradFill>
                <a:latin typeface="+mj-lt"/>
              </a:rPr>
              <a:t>Centralize and integrate one or more source systems</a:t>
            </a:r>
          </a:p>
          <a:p>
            <a:pPr marL="809271" lvl="1" indent="-342900">
              <a:buFont typeface="Arial" panose="020B0604020202020204" pitchFamily="34" charset="0"/>
              <a:buChar char="•"/>
            </a:pPr>
            <a:r>
              <a:rPr lang="en-US" sz="2400">
                <a:gradFill>
                  <a:gsLst>
                    <a:gs pos="2917">
                      <a:schemeClr val="tx1"/>
                    </a:gs>
                    <a:gs pos="30000">
                      <a:schemeClr val="tx1"/>
                    </a:gs>
                  </a:gsLst>
                  <a:lin ang="5400000" scaled="0"/>
                </a:gradFill>
                <a:latin typeface="+mj-lt"/>
              </a:rPr>
              <a:t>For reporting and analytics</a:t>
            </a:r>
            <a:endParaRPr lang="en-US" sz="2400" b="1">
              <a:gradFill>
                <a:gsLst>
                  <a:gs pos="2917">
                    <a:schemeClr val="tx1"/>
                  </a:gs>
                  <a:gs pos="30000">
                    <a:schemeClr val="tx1"/>
                  </a:gs>
                </a:gsLst>
                <a:lin ang="5400000" scaled="0"/>
              </a:gradFill>
              <a:latin typeface="+mj-lt"/>
            </a:endParaRPr>
          </a:p>
          <a:p>
            <a:pPr marL="342900" indent="-342900">
              <a:buFont typeface="Arial" panose="020B0604020202020204" pitchFamily="34" charset="0"/>
              <a:buChar char="•"/>
            </a:pPr>
            <a:endParaRPr lang="en-US" sz="2400" b="1">
              <a:gradFill>
                <a:gsLst>
                  <a:gs pos="2917">
                    <a:schemeClr val="tx1"/>
                  </a:gs>
                  <a:gs pos="30000">
                    <a:schemeClr val="tx1"/>
                  </a:gs>
                </a:gsLst>
                <a:lin ang="5400000" scaled="0"/>
              </a:gradFill>
              <a:latin typeface="+mj-lt"/>
            </a:endParaRPr>
          </a:p>
          <a:p>
            <a:r>
              <a:rPr lang="en-US" sz="2400" b="1">
                <a:gradFill>
                  <a:gsLst>
                    <a:gs pos="2917">
                      <a:schemeClr val="tx1"/>
                    </a:gs>
                    <a:gs pos="30000">
                      <a:schemeClr val="tx1"/>
                    </a:gs>
                  </a:gsLst>
                  <a:lin ang="5400000" scaled="0"/>
                </a:gradFill>
                <a:latin typeface="+mj-lt"/>
              </a:rPr>
              <a:t>Online Analytical Processing (OLAP)</a:t>
            </a:r>
          </a:p>
          <a:p>
            <a:pPr marL="809271" lvl="1" indent="-342900">
              <a:buFont typeface="Arial" panose="020B0604020202020204" pitchFamily="34" charset="0"/>
              <a:buChar char="•"/>
            </a:pPr>
            <a:r>
              <a:rPr lang="en-US" sz="2400">
                <a:gradFill>
                  <a:gsLst>
                    <a:gs pos="2917">
                      <a:schemeClr val="tx1"/>
                    </a:gs>
                    <a:gs pos="30000">
                      <a:schemeClr val="tx1"/>
                    </a:gs>
                  </a:gsLst>
                  <a:lin ang="5400000" scaled="0"/>
                </a:gradFill>
                <a:latin typeface="+mj-lt"/>
              </a:rPr>
              <a:t>Increase read throughput and concurrency</a:t>
            </a:r>
          </a:p>
          <a:p>
            <a:pPr marL="809271" lvl="1" indent="-342900">
              <a:buFont typeface="Arial" panose="020B0604020202020204" pitchFamily="34" charset="0"/>
              <a:buChar char="•"/>
            </a:pPr>
            <a:r>
              <a:rPr lang="en-US" sz="2400">
                <a:gradFill>
                  <a:gsLst>
                    <a:gs pos="2917">
                      <a:schemeClr val="tx1"/>
                    </a:gs>
                    <a:gs pos="30000">
                      <a:schemeClr val="tx1"/>
                    </a:gs>
                  </a:gsLst>
                  <a:lin ang="5400000" scaled="0"/>
                </a:gradFill>
                <a:latin typeface="+mj-lt"/>
              </a:rPr>
              <a:t>Define semantic model to ease end user exploration</a:t>
            </a:r>
          </a:p>
        </p:txBody>
      </p:sp>
    </p:spTree>
    <p:extLst>
      <p:ext uri="{BB962C8B-B14F-4D97-AF65-F5344CB8AC3E}">
        <p14:creationId xmlns:p14="http://schemas.microsoft.com/office/powerpoint/2010/main" val="34149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5400"/>
              <a:t>Basic Analytics Architecture</a:t>
            </a:r>
          </a:p>
        </p:txBody>
      </p:sp>
      <p:pic>
        <p:nvPicPr>
          <p:cNvPr id="2" name="Picture 1"/>
          <p:cNvPicPr>
            <a:picLocks noChangeAspect="1"/>
          </p:cNvPicPr>
          <p:nvPr/>
        </p:nvPicPr>
        <p:blipFill>
          <a:blip r:embed="rId3"/>
          <a:stretch>
            <a:fillRect/>
          </a:stretch>
        </p:blipFill>
        <p:spPr>
          <a:xfrm>
            <a:off x="1912684" y="1926452"/>
            <a:ext cx="7993121" cy="4490629"/>
          </a:xfrm>
          <a:prstGeom prst="rect">
            <a:avLst/>
          </a:prstGeom>
        </p:spPr>
      </p:pic>
      <p:pic>
        <p:nvPicPr>
          <p:cNvPr id="3" name="Picture 2"/>
          <p:cNvPicPr>
            <a:picLocks noChangeAspect="1"/>
          </p:cNvPicPr>
          <p:nvPr/>
        </p:nvPicPr>
        <p:blipFill>
          <a:blip r:embed="rId4"/>
          <a:stretch>
            <a:fillRect/>
          </a:stretch>
        </p:blipFill>
        <p:spPr>
          <a:xfrm>
            <a:off x="10727529" y="142110"/>
            <a:ext cx="1123693" cy="6803477"/>
          </a:xfrm>
          <a:prstGeom prst="rect">
            <a:avLst/>
          </a:prstGeom>
        </p:spPr>
      </p:pic>
      <p:sp>
        <p:nvSpPr>
          <p:cNvPr id="7" name="Arrow: Right 6"/>
          <p:cNvSpPr/>
          <p:nvPr/>
        </p:nvSpPr>
        <p:spPr bwMode="auto">
          <a:xfrm>
            <a:off x="4153746" y="2541975"/>
            <a:ext cx="4706230" cy="588217"/>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372">
                <a:gradFill>
                  <a:gsLst>
                    <a:gs pos="0">
                      <a:srgbClr val="FFFFFF"/>
                    </a:gs>
                    <a:gs pos="100000">
                      <a:srgbClr val="FFFFFF"/>
                    </a:gs>
                  </a:gsLst>
                  <a:lin ang="5400000" scaled="0"/>
                </a:gradFill>
                <a:latin typeface="Segoe UI Semilight"/>
              </a:rPr>
              <a:t>Designed to process end-to-end within a given SLA</a:t>
            </a:r>
          </a:p>
        </p:txBody>
      </p:sp>
    </p:spTree>
    <p:extLst>
      <p:ext uri="{BB962C8B-B14F-4D97-AF65-F5344CB8AC3E}">
        <p14:creationId xmlns:p14="http://schemas.microsoft.com/office/powerpoint/2010/main" val="345713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 </a:t>
            </a:r>
          </a:p>
        </p:txBody>
      </p:sp>
      <p:sp>
        <p:nvSpPr>
          <p:cNvPr id="7" name="Isosceles Triangle 6"/>
          <p:cNvSpPr/>
          <p:nvPr/>
        </p:nvSpPr>
        <p:spPr bwMode="auto">
          <a:xfrm>
            <a:off x="2809109" y="1710852"/>
            <a:ext cx="5378549" cy="4033912"/>
          </a:xfrm>
          <a:prstGeom prst="triangle">
            <a:avLst/>
          </a:prstGeom>
          <a:noFill/>
          <a:ln w="31750">
            <a:solidFill>
              <a:schemeClr val="bg2">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8" name="TextBox 7"/>
          <p:cNvSpPr txBox="1"/>
          <p:nvPr/>
        </p:nvSpPr>
        <p:spPr>
          <a:xfrm>
            <a:off x="6843021" y="2931499"/>
            <a:ext cx="2390466" cy="94138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Query Concurrency</a:t>
            </a:r>
          </a:p>
        </p:txBody>
      </p:sp>
      <p:sp>
        <p:nvSpPr>
          <p:cNvPr id="10" name="TextBox 9"/>
          <p:cNvSpPr txBox="1"/>
          <p:nvPr/>
        </p:nvSpPr>
        <p:spPr>
          <a:xfrm>
            <a:off x="2074212" y="2768566"/>
            <a:ext cx="2016956" cy="126725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Interactive Query Performance</a:t>
            </a:r>
          </a:p>
        </p:txBody>
      </p:sp>
      <p:sp>
        <p:nvSpPr>
          <p:cNvPr id="11" name="TextBox 10"/>
          <p:cNvSpPr txBox="1"/>
          <p:nvPr/>
        </p:nvSpPr>
        <p:spPr>
          <a:xfrm>
            <a:off x="4079044" y="5744764"/>
            <a:ext cx="298808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a:gradFill>
                  <a:gsLst>
                    <a:gs pos="2917">
                      <a:srgbClr val="353535"/>
                    </a:gs>
                    <a:gs pos="30000">
                      <a:srgbClr val="353535"/>
                    </a:gs>
                  </a:gsLst>
                  <a:lin ang="5400000" scaled="0"/>
                </a:gradFill>
                <a:latin typeface="Segoe UI Semilight"/>
              </a:rPr>
              <a:t>Data Volume (Scale)</a:t>
            </a:r>
          </a:p>
        </p:txBody>
      </p:sp>
      <p:sp>
        <p:nvSpPr>
          <p:cNvPr id="2" name="TextBox 1">
            <a:extLst>
              <a:ext uri="{FF2B5EF4-FFF2-40B4-BE49-F238E27FC236}">
                <a16:creationId xmlns:a16="http://schemas.microsoft.com/office/drawing/2014/main" id="{16589C63-1A77-4CF6-AAD5-1D04560925C9}"/>
              </a:ext>
            </a:extLst>
          </p:cNvPr>
          <p:cNvSpPr txBox="1"/>
          <p:nvPr/>
        </p:nvSpPr>
        <p:spPr>
          <a:xfrm flipH="1">
            <a:off x="110344" y="282469"/>
            <a:ext cx="10453503" cy="492443"/>
          </a:xfrm>
          <a:prstGeom prst="rect">
            <a:avLst/>
          </a:prstGeom>
          <a:noFill/>
        </p:spPr>
        <p:txBody>
          <a:bodyPr wrap="square" lIns="0" tIns="0" rIns="0" bIns="0" rtlCol="0">
            <a:spAutoFit/>
          </a:bodyPr>
          <a:lstStyle/>
          <a:p>
            <a:r>
              <a:rPr lang="en-US" sz="3200"/>
              <a:t>Analytics Solutions- 3 Core Requirements</a:t>
            </a:r>
            <a:endParaRPr lang="en-US" sz="320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3087009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Evolution of Big Data into DW solutions</a:t>
            </a:r>
          </a:p>
        </p:txBody>
      </p:sp>
      <p:pic>
        <p:nvPicPr>
          <p:cNvPr id="2" name="Picture 1"/>
          <p:cNvPicPr>
            <a:picLocks noChangeAspect="1"/>
          </p:cNvPicPr>
          <p:nvPr/>
        </p:nvPicPr>
        <p:blipFill>
          <a:blip r:embed="rId3"/>
          <a:stretch>
            <a:fillRect/>
          </a:stretch>
        </p:blipFill>
        <p:spPr>
          <a:xfrm>
            <a:off x="1912684" y="1926452"/>
            <a:ext cx="7993121" cy="4490629"/>
          </a:xfrm>
          <a:prstGeom prst="rect">
            <a:avLst/>
          </a:prstGeom>
        </p:spPr>
      </p:pic>
      <p:sp>
        <p:nvSpPr>
          <p:cNvPr id="3" name="Callout: Line 2"/>
          <p:cNvSpPr/>
          <p:nvPr/>
        </p:nvSpPr>
        <p:spPr bwMode="auto">
          <a:xfrm>
            <a:off x="4975469" y="1860256"/>
            <a:ext cx="5229145" cy="747021"/>
          </a:xfrm>
          <a:prstGeom prst="borderCallout1">
            <a:avLst>
              <a:gd name="adj1" fmla="val 104649"/>
              <a:gd name="adj2" fmla="val 3781"/>
              <a:gd name="adj3" fmla="val 327842"/>
              <a:gd name="adj4" fmla="val -11513"/>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914102" fontAlgn="base">
              <a:spcBef>
                <a:spcPct val="0"/>
              </a:spcBef>
              <a:spcAft>
                <a:spcPct val="0"/>
              </a:spcAft>
              <a:defRPr/>
            </a:pPr>
            <a:r>
              <a:rPr lang="en-US" sz="1372" b="1" u="sng">
                <a:gradFill>
                  <a:gsLst>
                    <a:gs pos="0">
                      <a:srgbClr val="FFFFFF"/>
                    </a:gs>
                    <a:gs pos="100000">
                      <a:srgbClr val="FFFFFF"/>
                    </a:gs>
                  </a:gsLst>
                  <a:lin ang="5400000" scaled="0"/>
                </a:gradFill>
                <a:latin typeface="Segoe UI Semilight"/>
              </a:rPr>
              <a:t>Problem #1 – Data Volume bottlenecks both ends</a:t>
            </a:r>
          </a:p>
          <a:p>
            <a:pPr defTabSz="914102" fontAlgn="base">
              <a:spcBef>
                <a:spcPct val="0"/>
              </a:spcBef>
              <a:spcAft>
                <a:spcPct val="0"/>
              </a:spcAft>
              <a:defRPr/>
            </a:pPr>
            <a:r>
              <a:rPr lang="en-US" sz="1372">
                <a:gradFill>
                  <a:gsLst>
                    <a:gs pos="0">
                      <a:srgbClr val="FFFFFF"/>
                    </a:gs>
                    <a:gs pos="100000">
                      <a:srgbClr val="FFFFFF"/>
                    </a:gs>
                  </a:gsLst>
                  <a:lin ang="5400000" scaled="0"/>
                </a:gradFill>
                <a:latin typeface="Segoe UI Semilight"/>
              </a:rPr>
              <a:t>Increased data volume puts pressure on SMP </a:t>
            </a:r>
            <a:r>
              <a:rPr lang="en-US" sz="1372" b="1" u="sng">
                <a:gradFill>
                  <a:gsLst>
                    <a:gs pos="0">
                      <a:srgbClr val="FFFFFF"/>
                    </a:gs>
                    <a:gs pos="100000">
                      <a:srgbClr val="FFFFFF"/>
                    </a:gs>
                  </a:gsLst>
                  <a:lin ang="5400000" scaled="0"/>
                </a:gradFill>
                <a:latin typeface="Segoe UI Semilight"/>
              </a:rPr>
              <a:t>ingestion</a:t>
            </a:r>
            <a:r>
              <a:rPr lang="en-US" sz="1372">
                <a:gradFill>
                  <a:gsLst>
                    <a:gs pos="0">
                      <a:srgbClr val="FFFFFF"/>
                    </a:gs>
                    <a:gs pos="100000">
                      <a:srgbClr val="FFFFFF"/>
                    </a:gs>
                  </a:gsLst>
                  <a:lin ang="5400000" scaled="0"/>
                </a:gradFill>
                <a:latin typeface="Segoe UI Semilight"/>
              </a:rPr>
              <a:t> and </a:t>
            </a:r>
            <a:r>
              <a:rPr lang="en-US" sz="1372" b="1" u="sng">
                <a:gradFill>
                  <a:gsLst>
                    <a:gs pos="0">
                      <a:srgbClr val="FFFFFF"/>
                    </a:gs>
                    <a:gs pos="100000">
                      <a:srgbClr val="FFFFFF"/>
                    </a:gs>
                  </a:gsLst>
                  <a:lin ang="5400000" scaled="0"/>
                </a:gradFill>
                <a:latin typeface="Segoe UI Semilight"/>
              </a:rPr>
              <a:t>queries</a:t>
            </a:r>
          </a:p>
          <a:p>
            <a:pPr defTabSz="914102" fontAlgn="base">
              <a:spcBef>
                <a:spcPct val="0"/>
              </a:spcBef>
              <a:spcAft>
                <a:spcPct val="0"/>
              </a:spcAft>
              <a:defRPr/>
            </a:pPr>
            <a:r>
              <a:rPr lang="en-US" sz="1372">
                <a:gradFill>
                  <a:gsLst>
                    <a:gs pos="0">
                      <a:srgbClr val="FFFFFF"/>
                    </a:gs>
                    <a:gs pos="100000">
                      <a:srgbClr val="FFFFFF"/>
                    </a:gs>
                  </a:gsLst>
                  <a:lin ang="5400000" scaled="0"/>
                </a:gradFill>
                <a:latin typeface="Segoe UI Semilight"/>
              </a:rPr>
              <a:t>Data minimization / incremental scheduling / over engineered ETL</a:t>
            </a:r>
          </a:p>
          <a:p>
            <a:pPr marL="457183" lvl="1" defTabSz="914102" fontAlgn="base">
              <a:spcBef>
                <a:spcPct val="0"/>
              </a:spcBef>
              <a:spcAft>
                <a:spcPct val="0"/>
              </a:spcAft>
              <a:defRPr/>
            </a:pPr>
            <a:endParaRPr lang="en-US" sz="1372">
              <a:gradFill>
                <a:gsLst>
                  <a:gs pos="0">
                    <a:srgbClr val="FFFFFF"/>
                  </a:gs>
                  <a:gs pos="100000">
                    <a:srgbClr val="FFFFFF"/>
                  </a:gs>
                </a:gsLst>
                <a:lin ang="5400000" scaled="0"/>
              </a:gradFill>
              <a:latin typeface="Segoe UI Semilight"/>
            </a:endParaRPr>
          </a:p>
        </p:txBody>
      </p:sp>
      <p:cxnSp>
        <p:nvCxnSpPr>
          <p:cNvPr id="11" name="Straight Arrow Connector 10"/>
          <p:cNvCxnSpPr>
            <a:cxnSpLocks/>
          </p:cNvCxnSpPr>
          <p:nvPr/>
        </p:nvCxnSpPr>
        <p:spPr>
          <a:xfrm flipH="1">
            <a:off x="4377852" y="2468815"/>
            <a:ext cx="672319" cy="960185"/>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8038254" y="2532575"/>
            <a:ext cx="896425" cy="1494041"/>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0"/>
          </p:nvPr>
        </p:nvSpPr>
        <p:spPr>
          <a:xfrm>
            <a:off x="269240" y="1113236"/>
            <a:ext cx="10682395" cy="482761"/>
          </a:xfrm>
        </p:spPr>
        <p:txBody>
          <a:bodyPr/>
          <a:lstStyle/>
          <a:p>
            <a:r>
              <a:rPr lang="en-US" sz="3137"/>
              <a:t>Bottlenecks start to appear</a:t>
            </a:r>
          </a:p>
        </p:txBody>
      </p:sp>
      <p:pic>
        <p:nvPicPr>
          <p:cNvPr id="6" name="Picture 5"/>
          <p:cNvPicPr>
            <a:picLocks noChangeAspect="1"/>
          </p:cNvPicPr>
          <p:nvPr/>
        </p:nvPicPr>
        <p:blipFill>
          <a:blip r:embed="rId4"/>
          <a:stretch>
            <a:fillRect/>
          </a:stretch>
        </p:blipFill>
        <p:spPr>
          <a:xfrm>
            <a:off x="10730206" y="143915"/>
            <a:ext cx="1123693" cy="6803477"/>
          </a:xfrm>
          <a:prstGeom prst="rect">
            <a:avLst/>
          </a:prstGeom>
        </p:spPr>
      </p:pic>
      <p:sp>
        <p:nvSpPr>
          <p:cNvPr id="18" name="Rectangle 17"/>
          <p:cNvSpPr/>
          <p:nvPr/>
        </p:nvSpPr>
        <p:spPr>
          <a:xfrm>
            <a:off x="4930603" y="4885124"/>
            <a:ext cx="3644837" cy="905179"/>
          </a:xfrm>
          <a:prstGeom prst="rect">
            <a:avLst/>
          </a:prstGeom>
        </p:spPr>
        <p:txBody>
          <a:bodyPr wrap="square">
            <a:spAutoFit/>
          </a:bodyPr>
          <a:lstStyle/>
          <a:p>
            <a:pPr marL="504217" lvl="2" indent="-280121" defTabSz="914367">
              <a:buClr>
                <a:srgbClr val="D83B01"/>
              </a:buClr>
              <a:buFont typeface="Segoe UI Semilight" panose="020B0402040204020203" pitchFamily="34" charset="0"/>
              <a:buChar char="X"/>
              <a:defRPr/>
            </a:pPr>
            <a:r>
              <a:rPr lang="en-US" sz="1765">
                <a:gradFill>
                  <a:gsLst>
                    <a:gs pos="1250">
                      <a:srgbClr val="353535"/>
                    </a:gs>
                    <a:gs pos="99000">
                      <a:srgbClr val="353535"/>
                    </a:gs>
                  </a:gsLst>
                  <a:lin ang="5400000" scaled="0"/>
                </a:gradFill>
                <a:latin typeface="Segoe UI Semilight"/>
              </a:rPr>
              <a:t>Interactive Query Performance</a:t>
            </a:r>
          </a:p>
          <a:p>
            <a:pPr marL="504217" lvl="2" indent="-280121" defTabSz="914367">
              <a:buClr>
                <a:srgbClr val="D83B01"/>
              </a:buClr>
              <a:buFont typeface="Segoe UI Semilight" panose="020B0402040204020203" pitchFamily="34" charset="0"/>
              <a:buChar char="X"/>
              <a:defRPr/>
            </a:pPr>
            <a:r>
              <a:rPr lang="en-US" sz="1765">
                <a:gradFill>
                  <a:gsLst>
                    <a:gs pos="1250">
                      <a:srgbClr val="353535"/>
                    </a:gs>
                    <a:gs pos="99000">
                      <a:srgbClr val="353535"/>
                    </a:gs>
                  </a:gsLst>
                  <a:lin ang="5400000" scaled="0"/>
                </a:gradFill>
                <a:latin typeface="Segoe UI Semilight"/>
              </a:rPr>
              <a:t>Query Concurrency</a:t>
            </a:r>
          </a:p>
          <a:p>
            <a:pPr marL="504217" lvl="2" indent="-280121" defTabSz="914367">
              <a:buClr>
                <a:srgbClr val="D83B01"/>
              </a:buClr>
              <a:buFont typeface="Segoe UI Semilight" panose="020B0402040204020203" pitchFamily="34" charset="0"/>
              <a:buChar char="X"/>
              <a:defRPr/>
            </a:pPr>
            <a:r>
              <a:rPr lang="en-US" sz="1765">
                <a:gradFill>
                  <a:gsLst>
                    <a:gs pos="1250">
                      <a:srgbClr val="353535"/>
                    </a:gs>
                    <a:gs pos="99000">
                      <a:srgbClr val="353535"/>
                    </a:gs>
                  </a:gsLst>
                  <a:lin ang="5400000" scaled="0"/>
                </a:gradFill>
                <a:latin typeface="Segoe UI Semilight"/>
              </a:rPr>
              <a:t>Data Volume</a:t>
            </a:r>
          </a:p>
        </p:txBody>
      </p:sp>
    </p:spTree>
    <p:extLst>
      <p:ext uri="{BB962C8B-B14F-4D97-AF65-F5344CB8AC3E}">
        <p14:creationId xmlns:p14="http://schemas.microsoft.com/office/powerpoint/2010/main" val="126293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a:bodyPr>
          <a:lstStyle/>
          <a:p>
            <a:r>
              <a:rPr lang="en-US">
                <a:solidFill>
                  <a:srgbClr val="353535"/>
                </a:solidFill>
                <a:latin typeface="Segoe UI Light" panose="020B0502040204020203" pitchFamily="34" charset="0"/>
                <a:cs typeface="Segoe UI Light" panose="020B0502040204020203" pitchFamily="34" charset="0"/>
              </a:rPr>
              <a:t>SMP vs MPP</a:t>
            </a:r>
          </a:p>
        </p:txBody>
      </p:sp>
      <p:graphicFrame>
        <p:nvGraphicFramePr>
          <p:cNvPr id="8" name="Content Placeholder 1"/>
          <p:cNvGraphicFramePr>
            <a:graphicFrameLocks noGrp="1"/>
          </p:cNvGraphicFramePr>
          <p:nvPr>
            <p:ph idx="4294967295"/>
            <p:extLst>
              <p:ext uri="{D42A27DB-BD31-4B8C-83A1-F6EECF244321}">
                <p14:modId xmlns:p14="http://schemas.microsoft.com/office/powerpoint/2010/main" val="2606070073"/>
              </p:ext>
            </p:extLst>
          </p:nvPr>
        </p:nvGraphicFramePr>
        <p:xfrm>
          <a:off x="478982" y="4198938"/>
          <a:ext cx="11517312" cy="2068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Content Placeholder 1"/>
          <p:cNvGraphicFramePr>
            <a:graphicFrameLocks/>
          </p:cNvGraphicFramePr>
          <p:nvPr>
            <p:extLst/>
          </p:nvPr>
        </p:nvGraphicFramePr>
        <p:xfrm>
          <a:off x="519250" y="1779831"/>
          <a:ext cx="11436776" cy="203621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079826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ounded Rectangle 213"/>
          <p:cNvSpPr/>
          <p:nvPr/>
        </p:nvSpPr>
        <p:spPr bwMode="auto">
          <a:xfrm>
            <a:off x="995969" y="1675257"/>
            <a:ext cx="10200063" cy="1941457"/>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ounded Rectangle 24"/>
          <p:cNvSpPr/>
          <p:nvPr/>
        </p:nvSpPr>
        <p:spPr bwMode="auto">
          <a:xfrm>
            <a:off x="1049187" y="3781962"/>
            <a:ext cx="10200063" cy="2823699"/>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6" name="Storage"/>
          <p:cNvGrpSpPr/>
          <p:nvPr/>
        </p:nvGrpSpPr>
        <p:grpSpPr>
          <a:xfrm>
            <a:off x="2053657" y="3993741"/>
            <a:ext cx="8131376" cy="2453387"/>
            <a:chOff x="2094836" y="4073326"/>
            <a:chExt cx="8294427" cy="2502583"/>
          </a:xfrm>
        </p:grpSpPr>
        <p:pic>
          <p:nvPicPr>
            <p:cNvPr id="20" name="Picture 19"/>
            <p:cNvPicPr>
              <a:picLocks noChangeAspect="1"/>
            </p:cNvPicPr>
            <p:nvPr/>
          </p:nvPicPr>
          <p:blipFill>
            <a:blip r:embed="rId3">
              <a:duotone>
                <a:prstClr val="black"/>
                <a:schemeClr val="accent6">
                  <a:tint val="45000"/>
                  <a:satMod val="400000"/>
                </a:schemeClr>
              </a:duotone>
            </a:blip>
            <a:stretch>
              <a:fillRect/>
            </a:stretch>
          </p:blipFill>
          <p:spPr>
            <a:xfrm>
              <a:off x="2099026" y="4073326"/>
              <a:ext cx="780290" cy="780290"/>
            </a:xfrm>
            <a:prstGeom prst="rect">
              <a:avLst/>
            </a:prstGeom>
          </p:spPr>
        </p:pic>
        <p:pic>
          <p:nvPicPr>
            <p:cNvPr id="21" name="Picture 20"/>
            <p:cNvPicPr>
              <a:picLocks noChangeAspect="1"/>
            </p:cNvPicPr>
            <p:nvPr/>
          </p:nvPicPr>
          <p:blipFill>
            <a:blip r:embed="rId3">
              <a:duotone>
                <a:prstClr val="black"/>
                <a:schemeClr val="accent6">
                  <a:tint val="45000"/>
                  <a:satMod val="400000"/>
                </a:schemeClr>
              </a:duotone>
            </a:blip>
            <a:stretch>
              <a:fillRect/>
            </a:stretch>
          </p:blipFill>
          <p:spPr>
            <a:xfrm>
              <a:off x="2933756" y="4073326"/>
              <a:ext cx="780290" cy="780290"/>
            </a:xfrm>
            <a:prstGeom prst="rect">
              <a:avLst/>
            </a:prstGeom>
          </p:spPr>
        </p:pic>
        <p:pic>
          <p:nvPicPr>
            <p:cNvPr id="22" name="Picture 21"/>
            <p:cNvPicPr>
              <a:picLocks noChangeAspect="1"/>
            </p:cNvPicPr>
            <p:nvPr/>
          </p:nvPicPr>
          <p:blipFill>
            <a:blip r:embed="rId3">
              <a:duotone>
                <a:prstClr val="black"/>
                <a:schemeClr val="accent6">
                  <a:tint val="45000"/>
                  <a:satMod val="400000"/>
                </a:schemeClr>
              </a:duotone>
            </a:blip>
            <a:stretch>
              <a:fillRect/>
            </a:stretch>
          </p:blipFill>
          <p:spPr>
            <a:xfrm>
              <a:off x="3768486" y="4073326"/>
              <a:ext cx="780290" cy="780290"/>
            </a:xfrm>
            <a:prstGeom prst="rect">
              <a:avLst/>
            </a:prstGeom>
          </p:spPr>
        </p:pic>
        <p:pic>
          <p:nvPicPr>
            <p:cNvPr id="23" name="Picture 22"/>
            <p:cNvPicPr>
              <a:picLocks noChangeAspect="1"/>
            </p:cNvPicPr>
            <p:nvPr/>
          </p:nvPicPr>
          <p:blipFill>
            <a:blip r:embed="rId3">
              <a:duotone>
                <a:prstClr val="black"/>
                <a:schemeClr val="accent6">
                  <a:tint val="45000"/>
                  <a:satMod val="400000"/>
                </a:schemeClr>
              </a:duotone>
            </a:blip>
            <a:stretch>
              <a:fillRect/>
            </a:stretch>
          </p:blipFill>
          <p:spPr>
            <a:xfrm>
              <a:off x="4603216" y="4073326"/>
              <a:ext cx="780290" cy="780290"/>
            </a:xfrm>
            <a:prstGeom prst="rect">
              <a:avLst/>
            </a:prstGeom>
          </p:spPr>
        </p:pic>
        <p:pic>
          <p:nvPicPr>
            <p:cNvPr id="24" name="Picture 23"/>
            <p:cNvPicPr>
              <a:picLocks noChangeAspect="1"/>
            </p:cNvPicPr>
            <p:nvPr/>
          </p:nvPicPr>
          <p:blipFill>
            <a:blip r:embed="rId3">
              <a:duotone>
                <a:prstClr val="black"/>
                <a:schemeClr val="accent6">
                  <a:tint val="45000"/>
                  <a:satMod val="400000"/>
                </a:schemeClr>
              </a:duotone>
            </a:blip>
            <a:stretch>
              <a:fillRect/>
            </a:stretch>
          </p:blipFill>
          <p:spPr>
            <a:xfrm>
              <a:off x="5437947" y="4073326"/>
              <a:ext cx="780290" cy="780290"/>
            </a:xfrm>
            <a:prstGeom prst="rect">
              <a:avLst/>
            </a:prstGeom>
          </p:spPr>
        </p:pic>
        <p:pic>
          <p:nvPicPr>
            <p:cNvPr id="38" name="Picture 37"/>
            <p:cNvPicPr>
              <a:picLocks noChangeAspect="1"/>
            </p:cNvPicPr>
            <p:nvPr/>
          </p:nvPicPr>
          <p:blipFill>
            <a:blip r:embed="rId3">
              <a:duotone>
                <a:prstClr val="black"/>
                <a:schemeClr val="accent6">
                  <a:tint val="45000"/>
                  <a:satMod val="400000"/>
                </a:schemeClr>
              </a:duotone>
            </a:blip>
            <a:stretch>
              <a:fillRect/>
            </a:stretch>
          </p:blipFill>
          <p:spPr>
            <a:xfrm>
              <a:off x="2094836" y="4934472"/>
              <a:ext cx="780290" cy="780290"/>
            </a:xfrm>
            <a:prstGeom prst="rect">
              <a:avLst/>
            </a:prstGeom>
          </p:spPr>
        </p:pic>
        <p:pic>
          <p:nvPicPr>
            <p:cNvPr id="39" name="Picture 38"/>
            <p:cNvPicPr>
              <a:picLocks noChangeAspect="1"/>
            </p:cNvPicPr>
            <p:nvPr/>
          </p:nvPicPr>
          <p:blipFill>
            <a:blip r:embed="rId3">
              <a:duotone>
                <a:prstClr val="black"/>
                <a:schemeClr val="accent6">
                  <a:tint val="45000"/>
                  <a:satMod val="400000"/>
                </a:schemeClr>
              </a:duotone>
            </a:blip>
            <a:stretch>
              <a:fillRect/>
            </a:stretch>
          </p:blipFill>
          <p:spPr>
            <a:xfrm>
              <a:off x="2929566" y="4934472"/>
              <a:ext cx="780290" cy="780290"/>
            </a:xfrm>
            <a:prstGeom prst="rect">
              <a:avLst/>
            </a:prstGeom>
          </p:spPr>
        </p:pic>
        <p:pic>
          <p:nvPicPr>
            <p:cNvPr id="40" name="Picture 39"/>
            <p:cNvPicPr>
              <a:picLocks noChangeAspect="1"/>
            </p:cNvPicPr>
            <p:nvPr/>
          </p:nvPicPr>
          <p:blipFill>
            <a:blip r:embed="rId3">
              <a:duotone>
                <a:prstClr val="black"/>
                <a:schemeClr val="accent6">
                  <a:tint val="45000"/>
                  <a:satMod val="400000"/>
                </a:schemeClr>
              </a:duotone>
            </a:blip>
            <a:stretch>
              <a:fillRect/>
            </a:stretch>
          </p:blipFill>
          <p:spPr>
            <a:xfrm>
              <a:off x="3764296" y="4934472"/>
              <a:ext cx="780290" cy="780290"/>
            </a:xfrm>
            <a:prstGeom prst="rect">
              <a:avLst/>
            </a:prstGeom>
          </p:spPr>
        </p:pic>
        <p:pic>
          <p:nvPicPr>
            <p:cNvPr id="41" name="Picture 40"/>
            <p:cNvPicPr>
              <a:picLocks noChangeAspect="1"/>
            </p:cNvPicPr>
            <p:nvPr/>
          </p:nvPicPr>
          <p:blipFill>
            <a:blip r:embed="rId3">
              <a:duotone>
                <a:prstClr val="black"/>
                <a:schemeClr val="accent6">
                  <a:tint val="45000"/>
                  <a:satMod val="400000"/>
                </a:schemeClr>
              </a:duotone>
            </a:blip>
            <a:stretch>
              <a:fillRect/>
            </a:stretch>
          </p:blipFill>
          <p:spPr>
            <a:xfrm>
              <a:off x="4599026" y="4934472"/>
              <a:ext cx="780290" cy="780290"/>
            </a:xfrm>
            <a:prstGeom prst="rect">
              <a:avLst/>
            </a:prstGeom>
          </p:spPr>
        </p:pic>
        <p:pic>
          <p:nvPicPr>
            <p:cNvPr id="42" name="Picture 41"/>
            <p:cNvPicPr>
              <a:picLocks noChangeAspect="1"/>
            </p:cNvPicPr>
            <p:nvPr/>
          </p:nvPicPr>
          <p:blipFill>
            <a:blip r:embed="rId3">
              <a:duotone>
                <a:prstClr val="black"/>
                <a:schemeClr val="accent6">
                  <a:tint val="45000"/>
                  <a:satMod val="400000"/>
                </a:schemeClr>
              </a:duotone>
            </a:blip>
            <a:stretch>
              <a:fillRect/>
            </a:stretch>
          </p:blipFill>
          <p:spPr>
            <a:xfrm>
              <a:off x="5433757" y="4934472"/>
              <a:ext cx="780290" cy="780290"/>
            </a:xfrm>
            <a:prstGeom prst="rect">
              <a:avLst/>
            </a:prstGeom>
          </p:spPr>
        </p:pic>
        <p:pic>
          <p:nvPicPr>
            <p:cNvPr id="43" name="Picture 42"/>
            <p:cNvPicPr>
              <a:picLocks noChangeAspect="1"/>
            </p:cNvPicPr>
            <p:nvPr/>
          </p:nvPicPr>
          <p:blipFill>
            <a:blip r:embed="rId3">
              <a:duotone>
                <a:prstClr val="black"/>
                <a:schemeClr val="accent6">
                  <a:tint val="45000"/>
                  <a:satMod val="400000"/>
                </a:schemeClr>
              </a:duotone>
            </a:blip>
            <a:stretch>
              <a:fillRect/>
            </a:stretch>
          </p:blipFill>
          <p:spPr>
            <a:xfrm>
              <a:off x="2099026" y="5795619"/>
              <a:ext cx="780290" cy="780290"/>
            </a:xfrm>
            <a:prstGeom prst="rect">
              <a:avLst/>
            </a:prstGeom>
          </p:spPr>
        </p:pic>
        <p:pic>
          <p:nvPicPr>
            <p:cNvPr id="44" name="Picture 43"/>
            <p:cNvPicPr>
              <a:picLocks noChangeAspect="1"/>
            </p:cNvPicPr>
            <p:nvPr/>
          </p:nvPicPr>
          <p:blipFill>
            <a:blip r:embed="rId3">
              <a:duotone>
                <a:prstClr val="black"/>
                <a:schemeClr val="accent6">
                  <a:tint val="45000"/>
                  <a:satMod val="400000"/>
                </a:schemeClr>
              </a:duotone>
            </a:blip>
            <a:stretch>
              <a:fillRect/>
            </a:stretch>
          </p:blipFill>
          <p:spPr>
            <a:xfrm>
              <a:off x="2933756" y="5795619"/>
              <a:ext cx="780290" cy="780290"/>
            </a:xfrm>
            <a:prstGeom prst="rect">
              <a:avLst/>
            </a:prstGeom>
          </p:spPr>
        </p:pic>
        <p:pic>
          <p:nvPicPr>
            <p:cNvPr id="45" name="Picture 44"/>
            <p:cNvPicPr>
              <a:picLocks noChangeAspect="1"/>
            </p:cNvPicPr>
            <p:nvPr/>
          </p:nvPicPr>
          <p:blipFill>
            <a:blip r:embed="rId3">
              <a:duotone>
                <a:prstClr val="black"/>
                <a:schemeClr val="accent6">
                  <a:tint val="45000"/>
                  <a:satMod val="400000"/>
                </a:schemeClr>
              </a:duotone>
            </a:blip>
            <a:stretch>
              <a:fillRect/>
            </a:stretch>
          </p:blipFill>
          <p:spPr>
            <a:xfrm>
              <a:off x="3768486" y="5795619"/>
              <a:ext cx="780290" cy="780290"/>
            </a:xfrm>
            <a:prstGeom prst="rect">
              <a:avLst/>
            </a:prstGeom>
          </p:spPr>
        </p:pic>
        <p:pic>
          <p:nvPicPr>
            <p:cNvPr id="46" name="Picture 45"/>
            <p:cNvPicPr>
              <a:picLocks noChangeAspect="1"/>
            </p:cNvPicPr>
            <p:nvPr/>
          </p:nvPicPr>
          <p:blipFill>
            <a:blip r:embed="rId3">
              <a:duotone>
                <a:prstClr val="black"/>
                <a:schemeClr val="accent6">
                  <a:tint val="45000"/>
                  <a:satMod val="400000"/>
                </a:schemeClr>
              </a:duotone>
            </a:blip>
            <a:stretch>
              <a:fillRect/>
            </a:stretch>
          </p:blipFill>
          <p:spPr>
            <a:xfrm>
              <a:off x="4603216" y="5795619"/>
              <a:ext cx="780290" cy="780290"/>
            </a:xfrm>
            <a:prstGeom prst="rect">
              <a:avLst/>
            </a:prstGeom>
          </p:spPr>
        </p:pic>
        <p:pic>
          <p:nvPicPr>
            <p:cNvPr id="47" name="Picture 46"/>
            <p:cNvPicPr>
              <a:picLocks noChangeAspect="1"/>
            </p:cNvPicPr>
            <p:nvPr/>
          </p:nvPicPr>
          <p:blipFill>
            <a:blip r:embed="rId3">
              <a:duotone>
                <a:prstClr val="black"/>
                <a:schemeClr val="accent6">
                  <a:tint val="45000"/>
                  <a:satMod val="400000"/>
                </a:schemeClr>
              </a:duotone>
            </a:blip>
            <a:stretch>
              <a:fillRect/>
            </a:stretch>
          </p:blipFill>
          <p:spPr>
            <a:xfrm>
              <a:off x="5437947" y="5795619"/>
              <a:ext cx="780290" cy="780290"/>
            </a:xfrm>
            <a:prstGeom prst="rect">
              <a:avLst/>
            </a:prstGeom>
          </p:spPr>
        </p:pic>
        <p:pic>
          <p:nvPicPr>
            <p:cNvPr id="48" name="Picture 47"/>
            <p:cNvPicPr>
              <a:picLocks noChangeAspect="1"/>
            </p:cNvPicPr>
            <p:nvPr/>
          </p:nvPicPr>
          <p:blipFill>
            <a:blip r:embed="rId3">
              <a:duotone>
                <a:prstClr val="black"/>
                <a:schemeClr val="accent6">
                  <a:tint val="45000"/>
                  <a:satMod val="400000"/>
                </a:schemeClr>
              </a:duotone>
            </a:blip>
            <a:stretch>
              <a:fillRect/>
            </a:stretch>
          </p:blipFill>
          <p:spPr>
            <a:xfrm>
              <a:off x="6270052" y="4073326"/>
              <a:ext cx="780290" cy="780290"/>
            </a:xfrm>
            <a:prstGeom prst="rect">
              <a:avLst/>
            </a:prstGeom>
          </p:spPr>
        </p:pic>
        <p:pic>
          <p:nvPicPr>
            <p:cNvPr id="49" name="Picture 48"/>
            <p:cNvPicPr>
              <a:picLocks noChangeAspect="1"/>
            </p:cNvPicPr>
            <p:nvPr/>
          </p:nvPicPr>
          <p:blipFill>
            <a:blip r:embed="rId3">
              <a:duotone>
                <a:prstClr val="black"/>
                <a:schemeClr val="accent6">
                  <a:tint val="45000"/>
                  <a:satMod val="400000"/>
                </a:schemeClr>
              </a:duotone>
            </a:blip>
            <a:stretch>
              <a:fillRect/>
            </a:stretch>
          </p:blipFill>
          <p:spPr>
            <a:xfrm>
              <a:off x="7104782" y="4073326"/>
              <a:ext cx="780290" cy="780290"/>
            </a:xfrm>
            <a:prstGeom prst="rect">
              <a:avLst/>
            </a:prstGeom>
          </p:spPr>
        </p:pic>
        <p:pic>
          <p:nvPicPr>
            <p:cNvPr id="50" name="Picture 49"/>
            <p:cNvPicPr>
              <a:picLocks noChangeAspect="1"/>
            </p:cNvPicPr>
            <p:nvPr/>
          </p:nvPicPr>
          <p:blipFill>
            <a:blip r:embed="rId3">
              <a:duotone>
                <a:prstClr val="black"/>
                <a:schemeClr val="accent6">
                  <a:tint val="45000"/>
                  <a:satMod val="400000"/>
                </a:schemeClr>
              </a:duotone>
            </a:blip>
            <a:stretch>
              <a:fillRect/>
            </a:stretch>
          </p:blipFill>
          <p:spPr>
            <a:xfrm>
              <a:off x="7939512" y="4073326"/>
              <a:ext cx="780290" cy="780290"/>
            </a:xfrm>
            <a:prstGeom prst="rect">
              <a:avLst/>
            </a:prstGeom>
          </p:spPr>
        </p:pic>
        <p:pic>
          <p:nvPicPr>
            <p:cNvPr id="51" name="Picture 50"/>
            <p:cNvPicPr>
              <a:picLocks noChangeAspect="1"/>
            </p:cNvPicPr>
            <p:nvPr/>
          </p:nvPicPr>
          <p:blipFill>
            <a:blip r:embed="rId3">
              <a:duotone>
                <a:prstClr val="black"/>
                <a:schemeClr val="accent6">
                  <a:tint val="45000"/>
                  <a:satMod val="400000"/>
                </a:schemeClr>
              </a:duotone>
            </a:blip>
            <a:stretch>
              <a:fillRect/>
            </a:stretch>
          </p:blipFill>
          <p:spPr>
            <a:xfrm>
              <a:off x="8774242" y="4073326"/>
              <a:ext cx="780290" cy="780290"/>
            </a:xfrm>
            <a:prstGeom prst="rect">
              <a:avLst/>
            </a:prstGeom>
          </p:spPr>
        </p:pic>
        <p:pic>
          <p:nvPicPr>
            <p:cNvPr id="52" name="Picture 51"/>
            <p:cNvPicPr>
              <a:picLocks noChangeAspect="1"/>
            </p:cNvPicPr>
            <p:nvPr/>
          </p:nvPicPr>
          <p:blipFill>
            <a:blip r:embed="rId3">
              <a:duotone>
                <a:prstClr val="black"/>
                <a:schemeClr val="accent6">
                  <a:tint val="45000"/>
                  <a:satMod val="400000"/>
                </a:schemeClr>
              </a:duotone>
            </a:blip>
            <a:stretch>
              <a:fillRect/>
            </a:stretch>
          </p:blipFill>
          <p:spPr>
            <a:xfrm>
              <a:off x="9608973" y="4073326"/>
              <a:ext cx="780290" cy="780290"/>
            </a:xfrm>
            <a:prstGeom prst="rect">
              <a:avLst/>
            </a:prstGeom>
          </p:spPr>
        </p:pic>
        <p:pic>
          <p:nvPicPr>
            <p:cNvPr id="54" name="Picture 53"/>
            <p:cNvPicPr>
              <a:picLocks noChangeAspect="1"/>
            </p:cNvPicPr>
            <p:nvPr/>
          </p:nvPicPr>
          <p:blipFill>
            <a:blip r:embed="rId3">
              <a:duotone>
                <a:prstClr val="black"/>
                <a:schemeClr val="accent6">
                  <a:tint val="45000"/>
                  <a:satMod val="400000"/>
                </a:schemeClr>
              </a:duotone>
            </a:blip>
            <a:stretch>
              <a:fillRect/>
            </a:stretch>
          </p:blipFill>
          <p:spPr>
            <a:xfrm>
              <a:off x="6265862" y="4934472"/>
              <a:ext cx="780290" cy="780290"/>
            </a:xfrm>
            <a:prstGeom prst="rect">
              <a:avLst/>
            </a:prstGeom>
          </p:spPr>
        </p:pic>
        <p:pic>
          <p:nvPicPr>
            <p:cNvPr id="55" name="Picture 54"/>
            <p:cNvPicPr>
              <a:picLocks noChangeAspect="1"/>
            </p:cNvPicPr>
            <p:nvPr/>
          </p:nvPicPr>
          <p:blipFill>
            <a:blip r:embed="rId3">
              <a:duotone>
                <a:prstClr val="black"/>
                <a:schemeClr val="accent6">
                  <a:tint val="45000"/>
                  <a:satMod val="400000"/>
                </a:schemeClr>
              </a:duotone>
            </a:blip>
            <a:stretch>
              <a:fillRect/>
            </a:stretch>
          </p:blipFill>
          <p:spPr>
            <a:xfrm>
              <a:off x="7100592" y="4934472"/>
              <a:ext cx="780290" cy="780290"/>
            </a:xfrm>
            <a:prstGeom prst="rect">
              <a:avLst/>
            </a:prstGeom>
          </p:spPr>
        </p:pic>
        <p:pic>
          <p:nvPicPr>
            <p:cNvPr id="56" name="Picture 55"/>
            <p:cNvPicPr>
              <a:picLocks noChangeAspect="1"/>
            </p:cNvPicPr>
            <p:nvPr/>
          </p:nvPicPr>
          <p:blipFill>
            <a:blip r:embed="rId3">
              <a:duotone>
                <a:prstClr val="black"/>
                <a:schemeClr val="accent6">
                  <a:tint val="45000"/>
                  <a:satMod val="400000"/>
                </a:schemeClr>
              </a:duotone>
            </a:blip>
            <a:stretch>
              <a:fillRect/>
            </a:stretch>
          </p:blipFill>
          <p:spPr>
            <a:xfrm>
              <a:off x="7935322" y="4934472"/>
              <a:ext cx="780290" cy="780290"/>
            </a:xfrm>
            <a:prstGeom prst="rect">
              <a:avLst/>
            </a:prstGeom>
          </p:spPr>
        </p:pic>
        <p:pic>
          <p:nvPicPr>
            <p:cNvPr id="57" name="Picture 56"/>
            <p:cNvPicPr>
              <a:picLocks noChangeAspect="1"/>
            </p:cNvPicPr>
            <p:nvPr/>
          </p:nvPicPr>
          <p:blipFill>
            <a:blip r:embed="rId3">
              <a:duotone>
                <a:prstClr val="black"/>
                <a:schemeClr val="accent6">
                  <a:tint val="45000"/>
                  <a:satMod val="400000"/>
                </a:schemeClr>
              </a:duotone>
            </a:blip>
            <a:stretch>
              <a:fillRect/>
            </a:stretch>
          </p:blipFill>
          <p:spPr>
            <a:xfrm>
              <a:off x="8770052" y="4934472"/>
              <a:ext cx="780290" cy="780290"/>
            </a:xfrm>
            <a:prstGeom prst="rect">
              <a:avLst/>
            </a:prstGeom>
          </p:spPr>
        </p:pic>
        <p:pic>
          <p:nvPicPr>
            <p:cNvPr id="58" name="Picture 57"/>
            <p:cNvPicPr>
              <a:picLocks noChangeAspect="1"/>
            </p:cNvPicPr>
            <p:nvPr/>
          </p:nvPicPr>
          <p:blipFill>
            <a:blip r:embed="rId3">
              <a:duotone>
                <a:prstClr val="black"/>
                <a:schemeClr val="accent6">
                  <a:tint val="45000"/>
                  <a:satMod val="400000"/>
                </a:schemeClr>
              </a:duotone>
            </a:blip>
            <a:stretch>
              <a:fillRect/>
            </a:stretch>
          </p:blipFill>
          <p:spPr>
            <a:xfrm>
              <a:off x="9604783" y="4934472"/>
              <a:ext cx="780290" cy="780290"/>
            </a:xfrm>
            <a:prstGeom prst="rect">
              <a:avLst/>
            </a:prstGeom>
          </p:spPr>
        </p:pic>
        <p:pic>
          <p:nvPicPr>
            <p:cNvPr id="59" name="Picture 58"/>
            <p:cNvPicPr>
              <a:picLocks noChangeAspect="1"/>
            </p:cNvPicPr>
            <p:nvPr/>
          </p:nvPicPr>
          <p:blipFill>
            <a:blip r:embed="rId3">
              <a:duotone>
                <a:prstClr val="black"/>
                <a:schemeClr val="accent6">
                  <a:tint val="45000"/>
                  <a:satMod val="400000"/>
                </a:schemeClr>
              </a:duotone>
            </a:blip>
            <a:stretch>
              <a:fillRect/>
            </a:stretch>
          </p:blipFill>
          <p:spPr>
            <a:xfrm>
              <a:off x="6270052" y="5795619"/>
              <a:ext cx="780290" cy="780290"/>
            </a:xfrm>
            <a:prstGeom prst="rect">
              <a:avLst/>
            </a:prstGeom>
          </p:spPr>
        </p:pic>
        <p:pic>
          <p:nvPicPr>
            <p:cNvPr id="60" name="Picture 59"/>
            <p:cNvPicPr>
              <a:picLocks noChangeAspect="1"/>
            </p:cNvPicPr>
            <p:nvPr/>
          </p:nvPicPr>
          <p:blipFill>
            <a:blip r:embed="rId3">
              <a:duotone>
                <a:prstClr val="black"/>
                <a:schemeClr val="accent6">
                  <a:tint val="45000"/>
                  <a:satMod val="400000"/>
                </a:schemeClr>
              </a:duotone>
            </a:blip>
            <a:stretch>
              <a:fillRect/>
            </a:stretch>
          </p:blipFill>
          <p:spPr>
            <a:xfrm>
              <a:off x="7104782" y="5795619"/>
              <a:ext cx="780290" cy="780290"/>
            </a:xfrm>
            <a:prstGeom prst="rect">
              <a:avLst/>
            </a:prstGeom>
          </p:spPr>
        </p:pic>
        <p:pic>
          <p:nvPicPr>
            <p:cNvPr id="61" name="Picture 60"/>
            <p:cNvPicPr>
              <a:picLocks noChangeAspect="1"/>
            </p:cNvPicPr>
            <p:nvPr/>
          </p:nvPicPr>
          <p:blipFill>
            <a:blip r:embed="rId3">
              <a:duotone>
                <a:prstClr val="black"/>
                <a:schemeClr val="accent6">
                  <a:tint val="45000"/>
                  <a:satMod val="400000"/>
                </a:schemeClr>
              </a:duotone>
            </a:blip>
            <a:stretch>
              <a:fillRect/>
            </a:stretch>
          </p:blipFill>
          <p:spPr>
            <a:xfrm>
              <a:off x="7939512" y="5795619"/>
              <a:ext cx="780290" cy="780290"/>
            </a:xfrm>
            <a:prstGeom prst="rect">
              <a:avLst/>
            </a:prstGeom>
          </p:spPr>
        </p:pic>
        <p:pic>
          <p:nvPicPr>
            <p:cNvPr id="62" name="Picture 61"/>
            <p:cNvPicPr>
              <a:picLocks noChangeAspect="1"/>
            </p:cNvPicPr>
            <p:nvPr/>
          </p:nvPicPr>
          <p:blipFill>
            <a:blip r:embed="rId3">
              <a:duotone>
                <a:prstClr val="black"/>
                <a:schemeClr val="accent6">
                  <a:tint val="45000"/>
                  <a:satMod val="400000"/>
                </a:schemeClr>
              </a:duotone>
            </a:blip>
            <a:stretch>
              <a:fillRect/>
            </a:stretch>
          </p:blipFill>
          <p:spPr>
            <a:xfrm>
              <a:off x="8774242" y="5795619"/>
              <a:ext cx="780290" cy="780290"/>
            </a:xfrm>
            <a:prstGeom prst="rect">
              <a:avLst/>
            </a:prstGeom>
          </p:spPr>
        </p:pic>
        <p:pic>
          <p:nvPicPr>
            <p:cNvPr id="63" name="Picture 62"/>
            <p:cNvPicPr>
              <a:picLocks noChangeAspect="1"/>
            </p:cNvPicPr>
            <p:nvPr/>
          </p:nvPicPr>
          <p:blipFill>
            <a:blip r:embed="rId3">
              <a:duotone>
                <a:prstClr val="black"/>
                <a:schemeClr val="accent6">
                  <a:tint val="45000"/>
                  <a:satMod val="400000"/>
                </a:schemeClr>
              </a:duotone>
            </a:blip>
            <a:stretch>
              <a:fillRect/>
            </a:stretch>
          </p:blipFill>
          <p:spPr>
            <a:xfrm>
              <a:off x="9608973" y="5795619"/>
              <a:ext cx="780290" cy="780290"/>
            </a:xfrm>
            <a:prstGeom prst="rect">
              <a:avLst/>
            </a:prstGeom>
          </p:spPr>
        </p:pic>
      </p:grpSp>
      <p:grpSp>
        <p:nvGrpSpPr>
          <p:cNvPr id="109" name="Compute"/>
          <p:cNvGrpSpPr/>
          <p:nvPr/>
        </p:nvGrpSpPr>
        <p:grpSpPr>
          <a:xfrm>
            <a:off x="1995167" y="2747546"/>
            <a:ext cx="8201666" cy="764951"/>
            <a:chOff x="1958452" y="2761825"/>
            <a:chExt cx="8366126" cy="780290"/>
          </a:xfrm>
        </p:grpSpPr>
        <p:pic>
          <p:nvPicPr>
            <p:cNvPr id="108" name="Picture 107"/>
            <p:cNvPicPr>
              <a:picLocks noChangeAspect="1"/>
            </p:cNvPicPr>
            <p:nvPr/>
          </p:nvPicPr>
          <p:blipFill>
            <a:blip r:embed="rId4">
              <a:duotone>
                <a:prstClr val="black"/>
                <a:schemeClr val="accent6">
                  <a:tint val="45000"/>
                  <a:satMod val="400000"/>
                </a:schemeClr>
              </a:duotone>
            </a:blip>
            <a:stretch>
              <a:fillRect/>
            </a:stretch>
          </p:blipFill>
          <p:spPr>
            <a:xfrm>
              <a:off x="2801323" y="2761825"/>
              <a:ext cx="780290" cy="780290"/>
            </a:xfrm>
            <a:prstGeom prst="rect">
              <a:avLst/>
            </a:prstGeom>
          </p:spPr>
        </p:pic>
        <p:pic>
          <p:nvPicPr>
            <p:cNvPr id="205" name="Picture 204"/>
            <p:cNvPicPr>
              <a:picLocks noChangeAspect="1"/>
            </p:cNvPicPr>
            <p:nvPr/>
          </p:nvPicPr>
          <p:blipFill>
            <a:blip r:embed="rId4">
              <a:duotone>
                <a:prstClr val="black"/>
                <a:schemeClr val="accent6">
                  <a:tint val="45000"/>
                  <a:satMod val="400000"/>
                </a:schemeClr>
              </a:duotone>
            </a:blip>
            <a:stretch>
              <a:fillRect/>
            </a:stretch>
          </p:blipFill>
          <p:spPr>
            <a:xfrm>
              <a:off x="1958452" y="2761825"/>
              <a:ext cx="780290" cy="780290"/>
            </a:xfrm>
            <a:prstGeom prst="rect">
              <a:avLst/>
            </a:prstGeom>
          </p:spPr>
        </p:pic>
        <p:pic>
          <p:nvPicPr>
            <p:cNvPr id="206" name="Picture 205"/>
            <p:cNvPicPr>
              <a:picLocks noChangeAspect="1"/>
            </p:cNvPicPr>
            <p:nvPr/>
          </p:nvPicPr>
          <p:blipFill>
            <a:blip r:embed="rId4">
              <a:duotone>
                <a:prstClr val="black"/>
                <a:schemeClr val="accent6">
                  <a:tint val="45000"/>
                  <a:satMod val="400000"/>
                </a:schemeClr>
              </a:duotone>
            </a:blip>
            <a:stretch>
              <a:fillRect/>
            </a:stretch>
          </p:blipFill>
          <p:spPr>
            <a:xfrm>
              <a:off x="4487065" y="2761825"/>
              <a:ext cx="780290" cy="780290"/>
            </a:xfrm>
            <a:prstGeom prst="rect">
              <a:avLst/>
            </a:prstGeom>
          </p:spPr>
        </p:pic>
        <p:pic>
          <p:nvPicPr>
            <p:cNvPr id="207" name="Picture 206"/>
            <p:cNvPicPr>
              <a:picLocks noChangeAspect="1"/>
            </p:cNvPicPr>
            <p:nvPr/>
          </p:nvPicPr>
          <p:blipFill>
            <a:blip r:embed="rId4">
              <a:duotone>
                <a:prstClr val="black"/>
                <a:schemeClr val="accent6">
                  <a:tint val="45000"/>
                  <a:satMod val="400000"/>
                </a:schemeClr>
              </a:duotone>
            </a:blip>
            <a:stretch>
              <a:fillRect/>
            </a:stretch>
          </p:blipFill>
          <p:spPr>
            <a:xfrm>
              <a:off x="3644194" y="2761825"/>
              <a:ext cx="780290" cy="780290"/>
            </a:xfrm>
            <a:prstGeom prst="rect">
              <a:avLst/>
            </a:prstGeom>
          </p:spPr>
        </p:pic>
        <p:pic>
          <p:nvPicPr>
            <p:cNvPr id="208" name="Picture 207"/>
            <p:cNvPicPr>
              <a:picLocks noChangeAspect="1"/>
            </p:cNvPicPr>
            <p:nvPr/>
          </p:nvPicPr>
          <p:blipFill>
            <a:blip r:embed="rId4">
              <a:duotone>
                <a:prstClr val="black"/>
                <a:schemeClr val="accent6">
                  <a:tint val="45000"/>
                  <a:satMod val="400000"/>
                </a:schemeClr>
              </a:duotone>
            </a:blip>
            <a:stretch>
              <a:fillRect/>
            </a:stretch>
          </p:blipFill>
          <p:spPr>
            <a:xfrm>
              <a:off x="5329935" y="2761825"/>
              <a:ext cx="780290" cy="780290"/>
            </a:xfrm>
            <a:prstGeom prst="rect">
              <a:avLst/>
            </a:prstGeom>
          </p:spPr>
        </p:pic>
        <p:pic>
          <p:nvPicPr>
            <p:cNvPr id="209" name="Picture 208"/>
            <p:cNvPicPr>
              <a:picLocks noChangeAspect="1"/>
            </p:cNvPicPr>
            <p:nvPr/>
          </p:nvPicPr>
          <p:blipFill>
            <a:blip r:embed="rId4">
              <a:duotone>
                <a:prstClr val="black"/>
                <a:schemeClr val="accent6">
                  <a:tint val="45000"/>
                  <a:satMod val="400000"/>
                </a:schemeClr>
              </a:duotone>
            </a:blip>
            <a:stretch>
              <a:fillRect/>
            </a:stretch>
          </p:blipFill>
          <p:spPr>
            <a:xfrm>
              <a:off x="7015676" y="2761825"/>
              <a:ext cx="780290" cy="780290"/>
            </a:xfrm>
            <a:prstGeom prst="rect">
              <a:avLst/>
            </a:prstGeom>
          </p:spPr>
        </p:pic>
        <p:pic>
          <p:nvPicPr>
            <p:cNvPr id="210" name="Picture 209"/>
            <p:cNvPicPr>
              <a:picLocks noChangeAspect="1"/>
            </p:cNvPicPr>
            <p:nvPr/>
          </p:nvPicPr>
          <p:blipFill>
            <a:blip r:embed="rId4">
              <a:duotone>
                <a:prstClr val="black"/>
                <a:schemeClr val="accent6">
                  <a:tint val="45000"/>
                  <a:satMod val="400000"/>
                </a:schemeClr>
              </a:duotone>
            </a:blip>
            <a:stretch>
              <a:fillRect/>
            </a:stretch>
          </p:blipFill>
          <p:spPr>
            <a:xfrm>
              <a:off x="6172805" y="2761825"/>
              <a:ext cx="780290" cy="780290"/>
            </a:xfrm>
            <a:prstGeom prst="rect">
              <a:avLst/>
            </a:prstGeom>
          </p:spPr>
        </p:pic>
        <p:pic>
          <p:nvPicPr>
            <p:cNvPr id="211" name="Picture 210"/>
            <p:cNvPicPr>
              <a:picLocks noChangeAspect="1"/>
            </p:cNvPicPr>
            <p:nvPr/>
          </p:nvPicPr>
          <p:blipFill>
            <a:blip r:embed="rId4">
              <a:duotone>
                <a:prstClr val="black"/>
                <a:schemeClr val="accent6">
                  <a:tint val="45000"/>
                  <a:satMod val="400000"/>
                </a:schemeClr>
              </a:duotone>
            </a:blip>
            <a:stretch>
              <a:fillRect/>
            </a:stretch>
          </p:blipFill>
          <p:spPr>
            <a:xfrm>
              <a:off x="8701418" y="2761825"/>
              <a:ext cx="780290" cy="780290"/>
            </a:xfrm>
            <a:prstGeom prst="rect">
              <a:avLst/>
            </a:prstGeom>
          </p:spPr>
        </p:pic>
        <p:pic>
          <p:nvPicPr>
            <p:cNvPr id="212" name="Picture 211"/>
            <p:cNvPicPr>
              <a:picLocks noChangeAspect="1"/>
            </p:cNvPicPr>
            <p:nvPr/>
          </p:nvPicPr>
          <p:blipFill>
            <a:blip r:embed="rId4">
              <a:duotone>
                <a:prstClr val="black"/>
                <a:schemeClr val="accent6">
                  <a:tint val="45000"/>
                  <a:satMod val="400000"/>
                </a:schemeClr>
              </a:duotone>
            </a:blip>
            <a:stretch>
              <a:fillRect/>
            </a:stretch>
          </p:blipFill>
          <p:spPr>
            <a:xfrm>
              <a:off x="7858547" y="2761825"/>
              <a:ext cx="780290" cy="780290"/>
            </a:xfrm>
            <a:prstGeom prst="rect">
              <a:avLst/>
            </a:prstGeom>
          </p:spPr>
        </p:pic>
        <p:pic>
          <p:nvPicPr>
            <p:cNvPr id="213" name="Picture 212"/>
            <p:cNvPicPr>
              <a:picLocks noChangeAspect="1"/>
            </p:cNvPicPr>
            <p:nvPr/>
          </p:nvPicPr>
          <p:blipFill>
            <a:blip r:embed="rId4">
              <a:duotone>
                <a:prstClr val="black"/>
                <a:schemeClr val="accent6">
                  <a:tint val="45000"/>
                  <a:satMod val="400000"/>
                </a:schemeClr>
              </a:duotone>
            </a:blip>
            <a:stretch>
              <a:fillRect/>
            </a:stretch>
          </p:blipFill>
          <p:spPr>
            <a:xfrm>
              <a:off x="9544288" y="2761825"/>
              <a:ext cx="780290" cy="780290"/>
            </a:xfrm>
            <a:prstGeom prst="rect">
              <a:avLst/>
            </a:prstGeom>
          </p:spPr>
        </p:pic>
      </p:grpSp>
      <p:sp>
        <p:nvSpPr>
          <p:cNvPr id="67" name="Query"/>
          <p:cNvSpPr/>
          <p:nvPr/>
        </p:nvSpPr>
        <p:spPr bwMode="auto">
          <a:xfrm>
            <a:off x="5466990" y="716081"/>
            <a:ext cx="1258021" cy="959175"/>
          </a:xfrm>
          <a:prstGeom prst="downArrow">
            <a:avLst>
              <a:gd name="adj1" fmla="val 100000"/>
              <a:gd name="adj2" fmla="val 313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Query</a:t>
            </a:r>
          </a:p>
        </p:txBody>
      </p:sp>
      <p:pic>
        <p:nvPicPr>
          <p:cNvPr id="215" name="Control Node"/>
          <p:cNvPicPr>
            <a:picLocks noChangeAspect="1"/>
          </p:cNvPicPr>
          <p:nvPr/>
        </p:nvPicPr>
        <p:blipFill>
          <a:blip r:embed="rId4">
            <a:duotone>
              <a:prstClr val="black"/>
              <a:schemeClr val="accent6">
                <a:tint val="45000"/>
                <a:satMod val="400000"/>
              </a:schemeClr>
            </a:duotone>
          </a:blip>
          <a:stretch>
            <a:fillRect/>
          </a:stretch>
        </p:blipFill>
        <p:spPr>
          <a:xfrm>
            <a:off x="5713525" y="1734781"/>
            <a:ext cx="764951" cy="764951"/>
          </a:xfrm>
          <a:prstGeom prst="rect">
            <a:avLst/>
          </a:prstGeom>
        </p:spPr>
      </p:pic>
      <p:sp>
        <p:nvSpPr>
          <p:cNvPr id="110" name="Control Text"/>
          <p:cNvSpPr txBox="1"/>
          <p:nvPr/>
        </p:nvSpPr>
        <p:spPr>
          <a:xfrm>
            <a:off x="6659020" y="1806446"/>
            <a:ext cx="1352865"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Control</a:t>
            </a:r>
          </a:p>
        </p:txBody>
      </p:sp>
      <p:sp>
        <p:nvSpPr>
          <p:cNvPr id="216" name="Compute Text"/>
          <p:cNvSpPr txBox="1"/>
          <p:nvPr/>
        </p:nvSpPr>
        <p:spPr>
          <a:xfrm rot="16200000">
            <a:off x="707051" y="2473874"/>
            <a:ext cx="1591732"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Compute</a:t>
            </a:r>
          </a:p>
        </p:txBody>
      </p:sp>
      <p:sp>
        <p:nvSpPr>
          <p:cNvPr id="217" name="Storage Text"/>
          <p:cNvSpPr txBox="1"/>
          <p:nvPr/>
        </p:nvSpPr>
        <p:spPr>
          <a:xfrm rot="16200000">
            <a:off x="766785" y="4886051"/>
            <a:ext cx="1383981" cy="61552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GB" sz="2353" b="0" i="0" u="none" strike="noStrike" kern="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Storage</a:t>
            </a:r>
          </a:p>
        </p:txBody>
      </p:sp>
      <p:grpSp>
        <p:nvGrpSpPr>
          <p:cNvPr id="253" name="Compute to Storage"/>
          <p:cNvGrpSpPr/>
          <p:nvPr/>
        </p:nvGrpSpPr>
        <p:grpSpPr>
          <a:xfrm>
            <a:off x="2053657" y="3506320"/>
            <a:ext cx="7760701" cy="2558332"/>
            <a:chOff x="2094836" y="3576132"/>
            <a:chExt cx="7916319" cy="2609632"/>
          </a:xfrm>
        </p:grpSpPr>
        <p:cxnSp>
          <p:nvCxnSpPr>
            <p:cNvPr id="256" name="Straight Arrow Connector 255"/>
            <p:cNvCxnSpPr>
              <a:stCxn id="205" idx="2"/>
              <a:endCxn id="20" idx="1"/>
            </p:cNvCxnSpPr>
            <p:nvPr/>
          </p:nvCxnSpPr>
          <p:spPr>
            <a:xfrm flipH="1">
              <a:off x="2099026" y="3582433"/>
              <a:ext cx="326293"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stCxn id="205" idx="2"/>
              <a:endCxn id="38" idx="1"/>
            </p:cNvCxnSpPr>
            <p:nvPr/>
          </p:nvCxnSpPr>
          <p:spPr>
            <a:xfrm flipH="1">
              <a:off x="2094836" y="3582433"/>
              <a:ext cx="330483"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05" idx="2"/>
              <a:endCxn id="43" idx="1"/>
            </p:cNvCxnSpPr>
            <p:nvPr/>
          </p:nvCxnSpPr>
          <p:spPr>
            <a:xfrm flipH="1">
              <a:off x="2099026" y="3582433"/>
              <a:ext cx="326293"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108" idx="2"/>
              <a:endCxn id="21" idx="1"/>
            </p:cNvCxnSpPr>
            <p:nvPr/>
          </p:nvCxnSpPr>
          <p:spPr>
            <a:xfrm flipH="1">
              <a:off x="2933756" y="3582433"/>
              <a:ext cx="334434"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08" idx="2"/>
              <a:endCxn id="39" idx="1"/>
            </p:cNvCxnSpPr>
            <p:nvPr/>
          </p:nvCxnSpPr>
          <p:spPr>
            <a:xfrm flipH="1">
              <a:off x="2929566" y="3582433"/>
              <a:ext cx="338624"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08" idx="2"/>
              <a:endCxn id="44" idx="1"/>
            </p:cNvCxnSpPr>
            <p:nvPr/>
          </p:nvCxnSpPr>
          <p:spPr>
            <a:xfrm flipH="1">
              <a:off x="2933756" y="3582433"/>
              <a:ext cx="334434"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207" idx="2"/>
              <a:endCxn id="22" idx="1"/>
            </p:cNvCxnSpPr>
            <p:nvPr/>
          </p:nvCxnSpPr>
          <p:spPr>
            <a:xfrm flipH="1">
              <a:off x="3768486" y="3582433"/>
              <a:ext cx="342575"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207" idx="2"/>
              <a:endCxn id="40" idx="1"/>
            </p:cNvCxnSpPr>
            <p:nvPr/>
          </p:nvCxnSpPr>
          <p:spPr>
            <a:xfrm flipH="1">
              <a:off x="3764296" y="3582433"/>
              <a:ext cx="346765"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207" idx="2"/>
              <a:endCxn id="45" idx="1"/>
            </p:cNvCxnSpPr>
            <p:nvPr/>
          </p:nvCxnSpPr>
          <p:spPr>
            <a:xfrm flipH="1">
              <a:off x="3768486" y="3582433"/>
              <a:ext cx="342575"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endCxn id="23" idx="1"/>
            </p:cNvCxnSpPr>
            <p:nvPr/>
          </p:nvCxnSpPr>
          <p:spPr>
            <a:xfrm flipH="1">
              <a:off x="4603216" y="3576132"/>
              <a:ext cx="350717" cy="887339"/>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206" idx="2"/>
              <a:endCxn id="41" idx="1"/>
            </p:cNvCxnSpPr>
            <p:nvPr/>
          </p:nvCxnSpPr>
          <p:spPr>
            <a:xfrm flipH="1">
              <a:off x="4599026" y="3582433"/>
              <a:ext cx="354906"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206" idx="2"/>
              <a:endCxn id="45" idx="3"/>
            </p:cNvCxnSpPr>
            <p:nvPr/>
          </p:nvCxnSpPr>
          <p:spPr>
            <a:xfrm flipH="1">
              <a:off x="4548776" y="3582433"/>
              <a:ext cx="405156"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08" idx="2"/>
              <a:endCxn id="24" idx="1"/>
            </p:cNvCxnSpPr>
            <p:nvPr/>
          </p:nvCxnSpPr>
          <p:spPr>
            <a:xfrm flipH="1">
              <a:off x="5437947" y="3582433"/>
              <a:ext cx="358855"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208" idx="2"/>
              <a:endCxn id="42" idx="1"/>
            </p:cNvCxnSpPr>
            <p:nvPr/>
          </p:nvCxnSpPr>
          <p:spPr>
            <a:xfrm flipH="1">
              <a:off x="5433757" y="3582433"/>
              <a:ext cx="363045"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208" idx="2"/>
              <a:endCxn id="47" idx="1"/>
            </p:cNvCxnSpPr>
            <p:nvPr/>
          </p:nvCxnSpPr>
          <p:spPr>
            <a:xfrm flipH="1">
              <a:off x="5437947" y="3582433"/>
              <a:ext cx="358855"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a:stCxn id="213" idx="2"/>
              <a:endCxn id="52" idx="1"/>
            </p:cNvCxnSpPr>
            <p:nvPr/>
          </p:nvCxnSpPr>
          <p:spPr>
            <a:xfrm flipH="1">
              <a:off x="9608973" y="3582433"/>
              <a:ext cx="402182"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213" idx="2"/>
              <a:endCxn id="58" idx="1"/>
            </p:cNvCxnSpPr>
            <p:nvPr/>
          </p:nvCxnSpPr>
          <p:spPr>
            <a:xfrm flipH="1">
              <a:off x="9604783" y="3582433"/>
              <a:ext cx="406372"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a:stCxn id="213" idx="2"/>
              <a:endCxn id="63" idx="1"/>
            </p:cNvCxnSpPr>
            <p:nvPr/>
          </p:nvCxnSpPr>
          <p:spPr>
            <a:xfrm flipH="1">
              <a:off x="9608973" y="3582433"/>
              <a:ext cx="402182"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11" idx="2"/>
              <a:endCxn id="51" idx="1"/>
            </p:cNvCxnSpPr>
            <p:nvPr/>
          </p:nvCxnSpPr>
          <p:spPr>
            <a:xfrm flipH="1">
              <a:off x="8774242" y="3582433"/>
              <a:ext cx="394043"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11" idx="2"/>
              <a:endCxn id="56" idx="3"/>
            </p:cNvCxnSpPr>
            <p:nvPr/>
          </p:nvCxnSpPr>
          <p:spPr>
            <a:xfrm flipH="1">
              <a:off x="8715612" y="3582433"/>
              <a:ext cx="452673"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211" idx="2"/>
              <a:endCxn id="62" idx="1"/>
            </p:cNvCxnSpPr>
            <p:nvPr/>
          </p:nvCxnSpPr>
          <p:spPr>
            <a:xfrm flipH="1">
              <a:off x="8774242" y="3582433"/>
              <a:ext cx="394043"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12" idx="2"/>
              <a:endCxn id="50" idx="1"/>
            </p:cNvCxnSpPr>
            <p:nvPr/>
          </p:nvCxnSpPr>
          <p:spPr>
            <a:xfrm flipH="1">
              <a:off x="7939512" y="3582433"/>
              <a:ext cx="385902"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12" idx="2"/>
              <a:endCxn id="56" idx="1"/>
            </p:cNvCxnSpPr>
            <p:nvPr/>
          </p:nvCxnSpPr>
          <p:spPr>
            <a:xfrm flipH="1">
              <a:off x="7935322" y="3582433"/>
              <a:ext cx="390092"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212" idx="2"/>
              <a:endCxn id="61" idx="1"/>
            </p:cNvCxnSpPr>
            <p:nvPr/>
          </p:nvCxnSpPr>
          <p:spPr>
            <a:xfrm flipH="1">
              <a:off x="7939512" y="3582433"/>
              <a:ext cx="385902"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a:stCxn id="209" idx="2"/>
              <a:endCxn id="49" idx="1"/>
            </p:cNvCxnSpPr>
            <p:nvPr/>
          </p:nvCxnSpPr>
          <p:spPr>
            <a:xfrm flipH="1">
              <a:off x="7104782" y="3582433"/>
              <a:ext cx="377761"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209" idx="2"/>
              <a:endCxn id="55" idx="1"/>
            </p:cNvCxnSpPr>
            <p:nvPr/>
          </p:nvCxnSpPr>
          <p:spPr>
            <a:xfrm flipH="1">
              <a:off x="7100592" y="3582433"/>
              <a:ext cx="381951"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209" idx="2"/>
              <a:endCxn id="60" idx="1"/>
            </p:cNvCxnSpPr>
            <p:nvPr/>
          </p:nvCxnSpPr>
          <p:spPr>
            <a:xfrm flipH="1">
              <a:off x="7104782" y="3582433"/>
              <a:ext cx="377761"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210" idx="2"/>
              <a:endCxn id="48" idx="1"/>
            </p:cNvCxnSpPr>
            <p:nvPr/>
          </p:nvCxnSpPr>
          <p:spPr>
            <a:xfrm flipH="1">
              <a:off x="6270052" y="3582433"/>
              <a:ext cx="369620" cy="88103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210" idx="2"/>
              <a:endCxn id="54" idx="1"/>
            </p:cNvCxnSpPr>
            <p:nvPr/>
          </p:nvCxnSpPr>
          <p:spPr>
            <a:xfrm flipH="1">
              <a:off x="6265862" y="3582433"/>
              <a:ext cx="373810" cy="1742184"/>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a:stCxn id="210" idx="2"/>
              <a:endCxn id="59" idx="1"/>
            </p:cNvCxnSpPr>
            <p:nvPr/>
          </p:nvCxnSpPr>
          <p:spPr>
            <a:xfrm flipH="1">
              <a:off x="6270052" y="3582433"/>
              <a:ext cx="369620" cy="2603331"/>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0" name="Control To Compute"/>
          <p:cNvGrpSpPr/>
          <p:nvPr/>
        </p:nvGrpSpPr>
        <p:grpSpPr>
          <a:xfrm>
            <a:off x="2760119" y="2499732"/>
            <a:ext cx="6671763" cy="630289"/>
            <a:chOff x="2815464" y="2549360"/>
            <a:chExt cx="6805546" cy="642928"/>
          </a:xfrm>
        </p:grpSpPr>
        <p:cxnSp>
          <p:nvCxnSpPr>
            <p:cNvPr id="3" name="Straight Arrow Connector 2"/>
            <p:cNvCxnSpPr>
              <a:stCxn id="215" idx="2"/>
              <a:endCxn id="205" idx="3"/>
            </p:cNvCxnSpPr>
            <p:nvPr/>
          </p:nvCxnSpPr>
          <p:spPr>
            <a:xfrm flipH="1">
              <a:off x="2815464" y="2549360"/>
              <a:ext cx="3402773"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215" idx="2"/>
              <a:endCxn id="108" idx="3"/>
            </p:cNvCxnSpPr>
            <p:nvPr/>
          </p:nvCxnSpPr>
          <p:spPr>
            <a:xfrm flipH="1">
              <a:off x="3658335" y="2549360"/>
              <a:ext cx="2559902"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15" idx="2"/>
              <a:endCxn id="207" idx="3"/>
            </p:cNvCxnSpPr>
            <p:nvPr/>
          </p:nvCxnSpPr>
          <p:spPr>
            <a:xfrm flipH="1">
              <a:off x="4501206" y="2549360"/>
              <a:ext cx="1717031"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215" idx="2"/>
              <a:endCxn id="206" idx="3"/>
            </p:cNvCxnSpPr>
            <p:nvPr/>
          </p:nvCxnSpPr>
          <p:spPr>
            <a:xfrm flipH="1">
              <a:off x="5344077" y="2549360"/>
              <a:ext cx="874160"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15" idx="2"/>
              <a:endCxn id="208" idx="3"/>
            </p:cNvCxnSpPr>
            <p:nvPr/>
          </p:nvCxnSpPr>
          <p:spPr>
            <a:xfrm flipH="1">
              <a:off x="6186947" y="2549360"/>
              <a:ext cx="31290"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15" idx="2"/>
              <a:endCxn id="210" idx="1"/>
            </p:cNvCxnSpPr>
            <p:nvPr/>
          </p:nvCxnSpPr>
          <p:spPr>
            <a:xfrm>
              <a:off x="6218237" y="2549360"/>
              <a:ext cx="31290"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15" idx="2"/>
              <a:endCxn id="209" idx="1"/>
            </p:cNvCxnSpPr>
            <p:nvPr/>
          </p:nvCxnSpPr>
          <p:spPr>
            <a:xfrm>
              <a:off x="6218237" y="2549360"/>
              <a:ext cx="874161"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15" idx="2"/>
              <a:endCxn id="212" idx="1"/>
            </p:cNvCxnSpPr>
            <p:nvPr/>
          </p:nvCxnSpPr>
          <p:spPr>
            <a:xfrm>
              <a:off x="6218237" y="2549360"/>
              <a:ext cx="1717032"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5" idx="2"/>
              <a:endCxn id="212" idx="3"/>
            </p:cNvCxnSpPr>
            <p:nvPr/>
          </p:nvCxnSpPr>
          <p:spPr>
            <a:xfrm>
              <a:off x="6218237" y="2549360"/>
              <a:ext cx="2497322"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5" idx="2"/>
              <a:endCxn id="213" idx="1"/>
            </p:cNvCxnSpPr>
            <p:nvPr/>
          </p:nvCxnSpPr>
          <p:spPr>
            <a:xfrm>
              <a:off x="6218237" y="2549360"/>
              <a:ext cx="3402773" cy="642928"/>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9" name="Storage to Compute"/>
          <p:cNvGrpSpPr/>
          <p:nvPr/>
        </p:nvGrpSpPr>
        <p:grpSpPr>
          <a:xfrm>
            <a:off x="2053657" y="3512497"/>
            <a:ext cx="7760701" cy="2552155"/>
            <a:chOff x="2094836" y="3582433"/>
            <a:chExt cx="7916319" cy="2603331"/>
          </a:xfrm>
        </p:grpSpPr>
        <p:cxnSp>
          <p:nvCxnSpPr>
            <p:cNvPr id="255" name="Straight Arrow Connector 254"/>
            <p:cNvCxnSpPr>
              <a:stCxn id="205" idx="2"/>
              <a:endCxn id="20" idx="1"/>
            </p:cNvCxnSpPr>
            <p:nvPr/>
          </p:nvCxnSpPr>
          <p:spPr>
            <a:xfrm flipH="1">
              <a:off x="2099026" y="3582433"/>
              <a:ext cx="326293"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a:stCxn id="205" idx="2"/>
              <a:endCxn id="38" idx="1"/>
            </p:cNvCxnSpPr>
            <p:nvPr/>
          </p:nvCxnSpPr>
          <p:spPr>
            <a:xfrm flipH="1">
              <a:off x="2094836" y="3582433"/>
              <a:ext cx="330483"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a:stCxn id="205" idx="2"/>
              <a:endCxn id="43" idx="1"/>
            </p:cNvCxnSpPr>
            <p:nvPr/>
          </p:nvCxnSpPr>
          <p:spPr>
            <a:xfrm flipH="1">
              <a:off x="2099026" y="3582433"/>
              <a:ext cx="326293"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a:stCxn id="108" idx="2"/>
              <a:endCxn id="21" idx="1"/>
            </p:cNvCxnSpPr>
            <p:nvPr/>
          </p:nvCxnSpPr>
          <p:spPr>
            <a:xfrm flipH="1">
              <a:off x="2933756" y="3582433"/>
              <a:ext cx="334434"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08" idx="2"/>
              <a:endCxn id="39" idx="1"/>
            </p:cNvCxnSpPr>
            <p:nvPr/>
          </p:nvCxnSpPr>
          <p:spPr>
            <a:xfrm flipH="1">
              <a:off x="2929566" y="3582433"/>
              <a:ext cx="338624"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2" name="Straight Arrow Connector 291"/>
            <p:cNvCxnSpPr>
              <a:stCxn id="108" idx="2"/>
              <a:endCxn id="44" idx="1"/>
            </p:cNvCxnSpPr>
            <p:nvPr/>
          </p:nvCxnSpPr>
          <p:spPr>
            <a:xfrm flipH="1">
              <a:off x="2933756" y="3582433"/>
              <a:ext cx="334434"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207" idx="2"/>
              <a:endCxn id="22" idx="1"/>
            </p:cNvCxnSpPr>
            <p:nvPr/>
          </p:nvCxnSpPr>
          <p:spPr>
            <a:xfrm flipH="1">
              <a:off x="3768486" y="3582433"/>
              <a:ext cx="342575"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207" idx="2"/>
              <a:endCxn id="40" idx="1"/>
            </p:cNvCxnSpPr>
            <p:nvPr/>
          </p:nvCxnSpPr>
          <p:spPr>
            <a:xfrm flipH="1">
              <a:off x="3764296" y="3582433"/>
              <a:ext cx="346765"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a:stCxn id="207" idx="2"/>
              <a:endCxn id="45" idx="1"/>
            </p:cNvCxnSpPr>
            <p:nvPr/>
          </p:nvCxnSpPr>
          <p:spPr>
            <a:xfrm flipH="1">
              <a:off x="3768486" y="3582433"/>
              <a:ext cx="342575"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206" idx="2"/>
              <a:endCxn id="23" idx="1"/>
            </p:cNvCxnSpPr>
            <p:nvPr/>
          </p:nvCxnSpPr>
          <p:spPr>
            <a:xfrm flipH="1">
              <a:off x="4603216" y="3582433"/>
              <a:ext cx="350716"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206" idx="2"/>
              <a:endCxn id="41" idx="1"/>
            </p:cNvCxnSpPr>
            <p:nvPr/>
          </p:nvCxnSpPr>
          <p:spPr>
            <a:xfrm flipH="1">
              <a:off x="4599026" y="3582433"/>
              <a:ext cx="354906"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206" idx="2"/>
              <a:endCxn id="46" idx="1"/>
            </p:cNvCxnSpPr>
            <p:nvPr/>
          </p:nvCxnSpPr>
          <p:spPr>
            <a:xfrm flipH="1">
              <a:off x="4603216" y="3582433"/>
              <a:ext cx="350716"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208" idx="2"/>
              <a:endCxn id="24" idx="1"/>
            </p:cNvCxnSpPr>
            <p:nvPr/>
          </p:nvCxnSpPr>
          <p:spPr>
            <a:xfrm flipH="1">
              <a:off x="5437947" y="3582433"/>
              <a:ext cx="358855"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208" idx="2"/>
              <a:endCxn id="42" idx="1"/>
            </p:cNvCxnSpPr>
            <p:nvPr/>
          </p:nvCxnSpPr>
          <p:spPr>
            <a:xfrm flipH="1">
              <a:off x="5433757" y="3582433"/>
              <a:ext cx="363045"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1" name="Straight Arrow Connector 300"/>
            <p:cNvCxnSpPr>
              <a:stCxn id="208" idx="2"/>
              <a:endCxn id="47" idx="1"/>
            </p:cNvCxnSpPr>
            <p:nvPr/>
          </p:nvCxnSpPr>
          <p:spPr>
            <a:xfrm flipH="1">
              <a:off x="5437947" y="3582433"/>
              <a:ext cx="358855"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2" name="Straight Arrow Connector 301"/>
            <p:cNvCxnSpPr>
              <a:stCxn id="213" idx="2"/>
              <a:endCxn id="52" idx="1"/>
            </p:cNvCxnSpPr>
            <p:nvPr/>
          </p:nvCxnSpPr>
          <p:spPr>
            <a:xfrm flipH="1">
              <a:off x="9608973" y="3582433"/>
              <a:ext cx="402182"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3" name="Straight Arrow Connector 302"/>
            <p:cNvCxnSpPr>
              <a:stCxn id="213" idx="2"/>
              <a:endCxn id="58" idx="1"/>
            </p:cNvCxnSpPr>
            <p:nvPr/>
          </p:nvCxnSpPr>
          <p:spPr>
            <a:xfrm flipH="1">
              <a:off x="9604783" y="3582433"/>
              <a:ext cx="406372"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p:cNvCxnSpPr>
              <a:stCxn id="213" idx="2"/>
              <a:endCxn id="63" idx="1"/>
            </p:cNvCxnSpPr>
            <p:nvPr/>
          </p:nvCxnSpPr>
          <p:spPr>
            <a:xfrm flipH="1">
              <a:off x="9608973" y="3582433"/>
              <a:ext cx="402182"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5" name="Straight Arrow Connector 304"/>
            <p:cNvCxnSpPr>
              <a:stCxn id="211" idx="2"/>
              <a:endCxn id="51" idx="1"/>
            </p:cNvCxnSpPr>
            <p:nvPr/>
          </p:nvCxnSpPr>
          <p:spPr>
            <a:xfrm flipH="1">
              <a:off x="8774242" y="3582433"/>
              <a:ext cx="394043"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6" name="Straight Arrow Connector 305"/>
            <p:cNvCxnSpPr>
              <a:stCxn id="211" idx="2"/>
              <a:endCxn id="57" idx="1"/>
            </p:cNvCxnSpPr>
            <p:nvPr/>
          </p:nvCxnSpPr>
          <p:spPr>
            <a:xfrm flipH="1">
              <a:off x="8770052" y="3582433"/>
              <a:ext cx="398233"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211" idx="2"/>
              <a:endCxn id="62" idx="1"/>
            </p:cNvCxnSpPr>
            <p:nvPr/>
          </p:nvCxnSpPr>
          <p:spPr>
            <a:xfrm flipH="1">
              <a:off x="8774242" y="3582433"/>
              <a:ext cx="394043"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8" name="Straight Arrow Connector 307"/>
            <p:cNvCxnSpPr>
              <a:stCxn id="212" idx="2"/>
              <a:endCxn id="50" idx="1"/>
            </p:cNvCxnSpPr>
            <p:nvPr/>
          </p:nvCxnSpPr>
          <p:spPr>
            <a:xfrm flipH="1">
              <a:off x="7939512" y="3582433"/>
              <a:ext cx="385902"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a:stCxn id="212" idx="2"/>
              <a:endCxn id="56" idx="1"/>
            </p:cNvCxnSpPr>
            <p:nvPr/>
          </p:nvCxnSpPr>
          <p:spPr>
            <a:xfrm flipH="1">
              <a:off x="7935322" y="3582433"/>
              <a:ext cx="390092"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a:stCxn id="212" idx="2"/>
              <a:endCxn id="61" idx="1"/>
            </p:cNvCxnSpPr>
            <p:nvPr/>
          </p:nvCxnSpPr>
          <p:spPr>
            <a:xfrm flipH="1">
              <a:off x="7939512" y="3582433"/>
              <a:ext cx="385902"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a:stCxn id="209" idx="2"/>
              <a:endCxn id="49" idx="1"/>
            </p:cNvCxnSpPr>
            <p:nvPr/>
          </p:nvCxnSpPr>
          <p:spPr>
            <a:xfrm flipH="1">
              <a:off x="7104782" y="3582433"/>
              <a:ext cx="377761"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a:stCxn id="209" idx="2"/>
              <a:endCxn id="54" idx="3"/>
            </p:cNvCxnSpPr>
            <p:nvPr/>
          </p:nvCxnSpPr>
          <p:spPr>
            <a:xfrm flipH="1">
              <a:off x="7046152" y="3582433"/>
              <a:ext cx="436391"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3" name="Straight Arrow Connector 312"/>
            <p:cNvCxnSpPr>
              <a:stCxn id="209" idx="2"/>
              <a:endCxn id="60" idx="1"/>
            </p:cNvCxnSpPr>
            <p:nvPr/>
          </p:nvCxnSpPr>
          <p:spPr>
            <a:xfrm flipH="1">
              <a:off x="7104782" y="3582433"/>
              <a:ext cx="377761"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a:stCxn id="210" idx="2"/>
              <a:endCxn id="48" idx="1"/>
            </p:cNvCxnSpPr>
            <p:nvPr/>
          </p:nvCxnSpPr>
          <p:spPr>
            <a:xfrm flipH="1">
              <a:off x="6270052" y="3582433"/>
              <a:ext cx="369620" cy="88103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5" name="Straight Arrow Connector 314"/>
            <p:cNvCxnSpPr>
              <a:stCxn id="210" idx="2"/>
              <a:endCxn id="54" idx="1"/>
            </p:cNvCxnSpPr>
            <p:nvPr/>
          </p:nvCxnSpPr>
          <p:spPr>
            <a:xfrm flipH="1">
              <a:off x="6265862" y="3582433"/>
              <a:ext cx="373810" cy="1742184"/>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6" name="Straight Arrow Connector 315"/>
            <p:cNvCxnSpPr>
              <a:stCxn id="210" idx="2"/>
              <a:endCxn id="59" idx="1"/>
            </p:cNvCxnSpPr>
            <p:nvPr/>
          </p:nvCxnSpPr>
          <p:spPr>
            <a:xfrm flipH="1">
              <a:off x="6270052" y="3582433"/>
              <a:ext cx="369620" cy="2603331"/>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06" name="Compute to Control"/>
          <p:cNvGrpSpPr/>
          <p:nvPr/>
        </p:nvGrpSpPr>
        <p:grpSpPr>
          <a:xfrm>
            <a:off x="2760119" y="2499732"/>
            <a:ext cx="6671763" cy="630289"/>
            <a:chOff x="2815464" y="2549360"/>
            <a:chExt cx="6805546" cy="642928"/>
          </a:xfrm>
        </p:grpSpPr>
        <p:cxnSp>
          <p:nvCxnSpPr>
            <p:cNvPr id="351" name="Straight Arrow Connector 350"/>
            <p:cNvCxnSpPr>
              <a:stCxn id="215" idx="2"/>
              <a:endCxn id="205" idx="3"/>
            </p:cNvCxnSpPr>
            <p:nvPr/>
          </p:nvCxnSpPr>
          <p:spPr>
            <a:xfrm flipH="1">
              <a:off x="2815464" y="2549360"/>
              <a:ext cx="340277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a:stCxn id="215" idx="2"/>
              <a:endCxn id="108" idx="3"/>
            </p:cNvCxnSpPr>
            <p:nvPr/>
          </p:nvCxnSpPr>
          <p:spPr>
            <a:xfrm flipH="1">
              <a:off x="3658335" y="2549360"/>
              <a:ext cx="2559902"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stCxn id="215" idx="2"/>
              <a:endCxn id="207" idx="3"/>
            </p:cNvCxnSpPr>
            <p:nvPr/>
          </p:nvCxnSpPr>
          <p:spPr>
            <a:xfrm flipH="1">
              <a:off x="4501206" y="2549360"/>
              <a:ext cx="1717031"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215" idx="2"/>
              <a:endCxn id="208" idx="3"/>
            </p:cNvCxnSpPr>
            <p:nvPr/>
          </p:nvCxnSpPr>
          <p:spPr>
            <a:xfrm flipH="1">
              <a:off x="6186947" y="2549360"/>
              <a:ext cx="3129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a:stCxn id="215" idx="2"/>
              <a:endCxn id="206" idx="3"/>
            </p:cNvCxnSpPr>
            <p:nvPr/>
          </p:nvCxnSpPr>
          <p:spPr>
            <a:xfrm flipH="1">
              <a:off x="5344077" y="2549360"/>
              <a:ext cx="87416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215" idx="2"/>
              <a:endCxn id="210" idx="1"/>
            </p:cNvCxnSpPr>
            <p:nvPr/>
          </p:nvCxnSpPr>
          <p:spPr>
            <a:xfrm>
              <a:off x="6218237" y="2549360"/>
              <a:ext cx="31290"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215" idx="2"/>
              <a:endCxn id="209" idx="1"/>
            </p:cNvCxnSpPr>
            <p:nvPr/>
          </p:nvCxnSpPr>
          <p:spPr>
            <a:xfrm>
              <a:off x="6218237" y="2549360"/>
              <a:ext cx="874161"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a:stCxn id="215" idx="2"/>
              <a:endCxn id="212" idx="1"/>
            </p:cNvCxnSpPr>
            <p:nvPr/>
          </p:nvCxnSpPr>
          <p:spPr>
            <a:xfrm>
              <a:off x="6218237" y="2549360"/>
              <a:ext cx="1717032"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a:stCxn id="215" idx="2"/>
              <a:endCxn id="211" idx="1"/>
            </p:cNvCxnSpPr>
            <p:nvPr/>
          </p:nvCxnSpPr>
          <p:spPr>
            <a:xfrm>
              <a:off x="6218237" y="2549360"/>
              <a:ext cx="255990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a:stCxn id="215" idx="2"/>
              <a:endCxn id="213" idx="1"/>
            </p:cNvCxnSpPr>
            <p:nvPr/>
          </p:nvCxnSpPr>
          <p:spPr>
            <a:xfrm>
              <a:off x="6218237" y="2549360"/>
              <a:ext cx="3402773" cy="642928"/>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1" name="SQLDW"/>
          <p:cNvSpPr/>
          <p:nvPr/>
        </p:nvSpPr>
        <p:spPr bwMode="auto">
          <a:xfrm flipH="1">
            <a:off x="9978587" y="501718"/>
            <a:ext cx="908323" cy="86846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6"/>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162" name="Title 161"/>
          <p:cNvSpPr>
            <a:spLocks noGrp="1"/>
          </p:cNvSpPr>
          <p:nvPr>
            <p:ph type="title"/>
          </p:nvPr>
        </p:nvSpPr>
        <p:spPr/>
        <p:txBody>
          <a:bodyPr/>
          <a:lstStyle/>
          <a:p>
            <a:r>
              <a:rPr lang="en-GB"/>
              <a:t>MPP Logical Overview</a:t>
            </a:r>
          </a:p>
        </p:txBody>
      </p:sp>
      <p:sp>
        <p:nvSpPr>
          <p:cNvPr id="408" name="Up Arrow 407"/>
          <p:cNvSpPr/>
          <p:nvPr/>
        </p:nvSpPr>
        <p:spPr bwMode="auto">
          <a:xfrm>
            <a:off x="5466990" y="716081"/>
            <a:ext cx="1259936" cy="959175"/>
          </a:xfrm>
          <a:prstGeom prst="upArrow">
            <a:avLst>
              <a:gd name="adj1" fmla="val 100000"/>
              <a:gd name="adj2" fmla="val 3096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GB"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Result</a:t>
            </a:r>
          </a:p>
        </p:txBody>
      </p:sp>
    </p:spTree>
    <p:extLst>
      <p:ext uri="{BB962C8B-B14F-4D97-AF65-F5344CB8AC3E}">
        <p14:creationId xmlns:p14="http://schemas.microsoft.com/office/powerpoint/2010/main" val="110605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wipe(up)">
                                      <p:cBhvr>
                                        <p:cTn id="15" dur="500"/>
                                        <p:tgtEl>
                                          <p:spTgt spid="25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nodeType="afterEffect">
                                  <p:stCondLst>
                                    <p:cond delay="0"/>
                                  </p:stCondLst>
                                  <p:childTnLst>
                                    <p:animEffect transition="out" filter="fade">
                                      <p:cBhvr>
                                        <p:cTn id="23" dur="500"/>
                                        <p:tgtEl>
                                          <p:spTgt spid="253"/>
                                        </p:tgtEl>
                                      </p:cBhvr>
                                    </p:animEffect>
                                    <p:set>
                                      <p:cBhvr>
                                        <p:cTn id="24" dur="1" fill="hold">
                                          <p:stCondLst>
                                            <p:cond delay="499"/>
                                          </p:stCondLst>
                                        </p:cTn>
                                        <p:tgtEl>
                                          <p:spTgt spid="253"/>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7"/>
                                        </p:tgtEl>
                                      </p:cBhvr>
                                    </p:animEffect>
                                    <p:set>
                                      <p:cBhvr>
                                        <p:cTn id="27" dur="1" fill="hold">
                                          <p:stCondLst>
                                            <p:cond delay="499"/>
                                          </p:stCondLst>
                                        </p:cTn>
                                        <p:tgtEl>
                                          <p:spTgt spid="67"/>
                                        </p:tgtEl>
                                        <p:attrNameLst>
                                          <p:attrName>style.visibility</p:attrName>
                                        </p:attrNameLst>
                                      </p:cBhvr>
                                      <p:to>
                                        <p:strVal val="hidden"/>
                                      </p:to>
                                    </p:se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349"/>
                                        </p:tgtEl>
                                        <p:attrNameLst>
                                          <p:attrName>style.visibility</p:attrName>
                                        </p:attrNameLst>
                                      </p:cBhvr>
                                      <p:to>
                                        <p:strVal val="visible"/>
                                      </p:to>
                                    </p:set>
                                    <p:animEffect transition="in" filter="wipe(down)">
                                      <p:cBhvr>
                                        <p:cTn id="31" dur="500"/>
                                        <p:tgtEl>
                                          <p:spTgt spid="349"/>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406"/>
                                        </p:tgtEl>
                                        <p:attrNameLst>
                                          <p:attrName>style.visibility</p:attrName>
                                        </p:attrNameLst>
                                      </p:cBhvr>
                                      <p:to>
                                        <p:strVal val="visible"/>
                                      </p:to>
                                    </p:set>
                                    <p:animEffect transition="in" filter="wipe(down)">
                                      <p:cBhvr>
                                        <p:cTn id="35" dur="500"/>
                                        <p:tgtEl>
                                          <p:spTgt spid="406"/>
                                        </p:tgtEl>
                                      </p:cBhvr>
                                    </p:animEffect>
                                  </p:childTnLst>
                                </p:cTn>
                              </p:par>
                            </p:childTnLst>
                          </p:cTn>
                        </p:par>
                        <p:par>
                          <p:cTn id="36" fill="hold">
                            <p:stCondLst>
                              <p:cond delay="2000"/>
                            </p:stCondLst>
                            <p:childTnLst>
                              <p:par>
                                <p:cTn id="37" presetID="10" presetClass="exit" presetSubtype="0" fill="hold" nodeType="afterEffect">
                                  <p:stCondLst>
                                    <p:cond delay="0"/>
                                  </p:stCondLst>
                                  <p:childTnLst>
                                    <p:animEffect transition="out" filter="fade">
                                      <p:cBhvr>
                                        <p:cTn id="38" dur="500"/>
                                        <p:tgtEl>
                                          <p:spTgt spid="349"/>
                                        </p:tgtEl>
                                      </p:cBhvr>
                                    </p:animEffect>
                                    <p:set>
                                      <p:cBhvr>
                                        <p:cTn id="39" dur="1" fill="hold">
                                          <p:stCondLst>
                                            <p:cond delay="499"/>
                                          </p:stCondLst>
                                        </p:cTn>
                                        <p:tgtEl>
                                          <p:spTgt spid="349"/>
                                        </p:tgtEl>
                                        <p:attrNameLst>
                                          <p:attrName>style.visibility</p:attrName>
                                        </p:attrNameLst>
                                      </p:cBhvr>
                                      <p:to>
                                        <p:strVal val="hidden"/>
                                      </p:to>
                                    </p:set>
                                  </p:childTnLst>
                                </p:cTn>
                              </p:par>
                            </p:childTnLst>
                          </p:cTn>
                        </p:par>
                        <p:par>
                          <p:cTn id="40" fill="hold">
                            <p:stCondLst>
                              <p:cond delay="2500"/>
                            </p:stCondLst>
                            <p:childTnLst>
                              <p:par>
                                <p:cTn id="41" presetID="10" presetClass="exit" presetSubtype="0" fill="hold" nodeType="afterEffect">
                                  <p:stCondLst>
                                    <p:cond delay="0"/>
                                  </p:stCondLst>
                                  <p:childTnLst>
                                    <p:animEffect transition="out" filter="fade">
                                      <p:cBhvr>
                                        <p:cTn id="42" dur="500"/>
                                        <p:tgtEl>
                                          <p:spTgt spid="406"/>
                                        </p:tgtEl>
                                      </p:cBhvr>
                                    </p:animEffect>
                                    <p:set>
                                      <p:cBhvr>
                                        <p:cTn id="43" dur="1" fill="hold">
                                          <p:stCondLst>
                                            <p:cond delay="499"/>
                                          </p:stCondLst>
                                        </p:cTn>
                                        <p:tgtEl>
                                          <p:spTgt spid="406"/>
                                        </p:tgtEl>
                                        <p:attrNameLst>
                                          <p:attrName>style.visibility</p:attrName>
                                        </p:attrNameLst>
                                      </p:cBhvr>
                                      <p:to>
                                        <p:strVal val="hidden"/>
                                      </p:to>
                                    </p:set>
                                  </p:childTnLst>
                                </p:cTn>
                              </p:par>
                              <p:par>
                                <p:cTn id="44" presetID="22" presetClass="entr" presetSubtype="4" fill="hold" grpId="0" nodeType="withEffect">
                                  <p:stCondLst>
                                    <p:cond delay="0"/>
                                  </p:stCondLst>
                                  <p:childTnLst>
                                    <p:set>
                                      <p:cBhvr>
                                        <p:cTn id="45" dur="1" fill="hold">
                                          <p:stCondLst>
                                            <p:cond delay="0"/>
                                          </p:stCondLst>
                                        </p:cTn>
                                        <p:tgtEl>
                                          <p:spTgt spid="408"/>
                                        </p:tgtEl>
                                        <p:attrNameLst>
                                          <p:attrName>style.visibility</p:attrName>
                                        </p:attrNameLst>
                                      </p:cBhvr>
                                      <p:to>
                                        <p:strVal val="visible"/>
                                      </p:to>
                                    </p:set>
                                    <p:animEffect transition="in" filter="wipe(down)">
                                      <p:cBhvr>
                                        <p:cTn id="46" dur="5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40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909385" y="1927800"/>
            <a:ext cx="8504458" cy="4491088"/>
          </a:xfrm>
          <a:prstGeom prst="rect">
            <a:avLst/>
          </a:prstGeom>
        </p:spPr>
      </p:pic>
      <p:sp>
        <p:nvSpPr>
          <p:cNvPr id="17" name="Title 16"/>
          <p:cNvSpPr>
            <a:spLocks noGrp="1"/>
          </p:cNvSpPr>
          <p:nvPr>
            <p:ph type="title"/>
          </p:nvPr>
        </p:nvSpPr>
        <p:spPr/>
        <p:txBody>
          <a:bodyPr/>
          <a:lstStyle/>
          <a:p>
            <a:r>
              <a:rPr lang="en-US"/>
              <a:t>Evolution of Big Data into DW solutions</a:t>
            </a:r>
          </a:p>
        </p:txBody>
      </p:sp>
      <p:sp>
        <p:nvSpPr>
          <p:cNvPr id="3" name="Callout: Line 2"/>
          <p:cNvSpPr/>
          <p:nvPr/>
        </p:nvSpPr>
        <p:spPr bwMode="auto">
          <a:xfrm>
            <a:off x="5124873" y="1860256"/>
            <a:ext cx="4482124" cy="747021"/>
          </a:xfrm>
          <a:prstGeom prst="borderCallout1">
            <a:avLst>
              <a:gd name="adj1" fmla="val 53036"/>
              <a:gd name="adj2" fmla="val -798"/>
              <a:gd name="adj3" fmla="val 320739"/>
              <a:gd name="adj4" fmla="val -8667"/>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457183" lvl="1" defTabSz="914102" fontAlgn="base">
              <a:spcBef>
                <a:spcPct val="0"/>
              </a:spcBef>
              <a:spcAft>
                <a:spcPct val="0"/>
              </a:spcAft>
              <a:defRPr/>
            </a:pPr>
            <a:r>
              <a:rPr lang="en-US" sz="1372" b="1" u="sng">
                <a:gradFill>
                  <a:gsLst>
                    <a:gs pos="0">
                      <a:srgbClr val="FFFFFF"/>
                    </a:gs>
                    <a:gs pos="100000">
                      <a:srgbClr val="FFFFFF"/>
                    </a:gs>
                  </a:gsLst>
                  <a:lin ang="5400000" scaled="0"/>
                </a:gradFill>
                <a:latin typeface="Segoe UI Semilight"/>
              </a:rPr>
              <a:t>Solution # 1 – Parallelize Everything</a:t>
            </a:r>
          </a:p>
          <a:p>
            <a:pPr marL="457183" lvl="1" defTabSz="914102" fontAlgn="base">
              <a:spcBef>
                <a:spcPct val="0"/>
              </a:spcBef>
              <a:spcAft>
                <a:spcPct val="0"/>
              </a:spcAft>
              <a:defRPr/>
            </a:pPr>
            <a:r>
              <a:rPr lang="en-US" sz="1372">
                <a:gradFill>
                  <a:gsLst>
                    <a:gs pos="0">
                      <a:srgbClr val="FFFFFF"/>
                    </a:gs>
                    <a:gs pos="100000">
                      <a:srgbClr val="FFFFFF"/>
                    </a:gs>
                  </a:gsLst>
                  <a:lin ang="5400000" scaled="0"/>
                </a:gradFill>
                <a:latin typeface="Segoe UI Semilight"/>
              </a:rPr>
              <a:t>Migrate to MPP Platforms</a:t>
            </a:r>
            <a:br>
              <a:rPr lang="en-US" sz="1372">
                <a:gradFill>
                  <a:gsLst>
                    <a:gs pos="0">
                      <a:srgbClr val="FFFFFF"/>
                    </a:gs>
                    <a:gs pos="100000">
                      <a:srgbClr val="FFFFFF"/>
                    </a:gs>
                  </a:gsLst>
                  <a:lin ang="5400000" scaled="0"/>
                </a:gradFill>
                <a:latin typeface="Segoe UI Semilight"/>
              </a:rPr>
            </a:br>
            <a:r>
              <a:rPr lang="en-US" sz="1372">
                <a:gradFill>
                  <a:gsLst>
                    <a:gs pos="0">
                      <a:srgbClr val="FFFFFF"/>
                    </a:gs>
                    <a:gs pos="100000">
                      <a:srgbClr val="FFFFFF"/>
                    </a:gs>
                  </a:gsLst>
                  <a:lin ang="5400000" scaled="0"/>
                </a:gradFill>
                <a:latin typeface="Segoe UI Semilight"/>
              </a:rPr>
              <a:t>(APS, Teradata, Neteeza, Greenplum, Vertica) </a:t>
            </a:r>
          </a:p>
        </p:txBody>
      </p:sp>
      <p:sp>
        <p:nvSpPr>
          <p:cNvPr id="4" name="TextBox 3"/>
          <p:cNvSpPr txBox="1"/>
          <p:nvPr/>
        </p:nvSpPr>
        <p:spPr>
          <a:xfrm>
            <a:off x="5498384" y="3038466"/>
            <a:ext cx="2390466" cy="47974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Massive Parallel Processing</a:t>
            </a:r>
          </a:p>
        </p:txBody>
      </p:sp>
      <p:cxnSp>
        <p:nvCxnSpPr>
          <p:cNvPr id="15" name="Straight Arrow Connector 14"/>
          <p:cNvCxnSpPr>
            <a:cxnSpLocks/>
          </p:cNvCxnSpPr>
          <p:nvPr/>
        </p:nvCxnSpPr>
        <p:spPr>
          <a:xfrm flipH="1">
            <a:off x="4900767" y="2607277"/>
            <a:ext cx="597617" cy="1161464"/>
          </a:xfrm>
          <a:prstGeom prst="straightConnector1">
            <a:avLst/>
          </a:prstGeom>
          <a:ln w="190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8710572" y="2607277"/>
            <a:ext cx="672319" cy="1344637"/>
          </a:xfrm>
          <a:prstGeom prst="straightConnector1">
            <a:avLst/>
          </a:prstGeom>
          <a:ln w="190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10727529" y="142110"/>
            <a:ext cx="1123693" cy="6803477"/>
          </a:xfrm>
          <a:prstGeom prst="rect">
            <a:avLst/>
          </a:prstGeom>
        </p:spPr>
      </p:pic>
      <p:sp>
        <p:nvSpPr>
          <p:cNvPr id="18" name="Text Placeholder 5"/>
          <p:cNvSpPr>
            <a:spLocks noGrp="1"/>
          </p:cNvSpPr>
          <p:nvPr>
            <p:ph type="body" sz="quarter" idx="10"/>
          </p:nvPr>
        </p:nvSpPr>
        <p:spPr>
          <a:xfrm>
            <a:off x="269240" y="1113236"/>
            <a:ext cx="10682395" cy="482761"/>
          </a:xfrm>
        </p:spPr>
        <p:txBody>
          <a:bodyPr/>
          <a:lstStyle/>
          <a:p>
            <a:r>
              <a:rPr lang="en-US" sz="3137"/>
              <a:t>Bottlenecks solved via Big Data “v1” - MPP</a:t>
            </a:r>
          </a:p>
        </p:txBody>
      </p:sp>
      <p:sp>
        <p:nvSpPr>
          <p:cNvPr id="19" name="Rectangle 18"/>
          <p:cNvSpPr/>
          <p:nvPr/>
        </p:nvSpPr>
        <p:spPr>
          <a:xfrm>
            <a:off x="4930602" y="4885124"/>
            <a:ext cx="4676395" cy="905179"/>
          </a:xfrm>
          <a:prstGeom prst="rect">
            <a:avLst/>
          </a:prstGeom>
        </p:spPr>
        <p:txBody>
          <a:bodyPr wrap="square">
            <a:spAutoFit/>
          </a:bodyPr>
          <a:lstStyle/>
          <a:p>
            <a:pPr marL="504217" lvl="2" indent="-280121" defTabSz="914367">
              <a:buClr>
                <a:srgbClr val="00B050"/>
              </a:buClr>
              <a:buFont typeface="Wingdings" panose="05000000000000000000" pitchFamily="2" charset="2"/>
              <a:buChar char="ü"/>
              <a:defRPr/>
            </a:pPr>
            <a:r>
              <a:rPr lang="en-US" sz="1765">
                <a:gradFill>
                  <a:gsLst>
                    <a:gs pos="1250">
                      <a:srgbClr val="353535"/>
                    </a:gs>
                    <a:gs pos="99000">
                      <a:srgbClr val="353535"/>
                    </a:gs>
                  </a:gsLst>
                  <a:lin ang="5400000" scaled="0"/>
                </a:gradFill>
                <a:latin typeface="Segoe UI Semilight"/>
              </a:rPr>
              <a:t>Interactive Query Performance</a:t>
            </a:r>
          </a:p>
          <a:p>
            <a:pPr marL="504217" lvl="2" indent="-280121" defTabSz="914367">
              <a:buClr>
                <a:srgbClr val="00B050"/>
              </a:buClr>
              <a:buFont typeface="Wingdings" panose="05000000000000000000" pitchFamily="2" charset="2"/>
              <a:buChar char="ü"/>
              <a:defRPr/>
            </a:pPr>
            <a:r>
              <a:rPr lang="en-US" sz="1765">
                <a:gradFill>
                  <a:gsLst>
                    <a:gs pos="1250">
                      <a:srgbClr val="353535"/>
                    </a:gs>
                    <a:gs pos="99000">
                      <a:srgbClr val="353535"/>
                    </a:gs>
                  </a:gsLst>
                  <a:lin ang="5400000" scaled="0"/>
                </a:gradFill>
                <a:latin typeface="Segoe UI Semilight"/>
              </a:rPr>
              <a:t>Query Concurrency (mostly)</a:t>
            </a:r>
          </a:p>
          <a:p>
            <a:pPr marL="504217" lvl="2" indent="-280121" defTabSz="914367">
              <a:buClr>
                <a:srgbClr val="00B050"/>
              </a:buClr>
              <a:buFont typeface="Wingdings" panose="05000000000000000000" pitchFamily="2" charset="2"/>
              <a:buChar char="ü"/>
              <a:defRPr/>
            </a:pPr>
            <a:r>
              <a:rPr lang="en-US" sz="1765">
                <a:gradFill>
                  <a:gsLst>
                    <a:gs pos="1250">
                      <a:srgbClr val="353535"/>
                    </a:gs>
                    <a:gs pos="99000">
                      <a:srgbClr val="353535"/>
                    </a:gs>
                  </a:gsLst>
                  <a:lin ang="5400000" scaled="0"/>
                </a:gradFill>
                <a:latin typeface="Segoe UI Semilight"/>
              </a:rPr>
              <a:t>Data Volume</a:t>
            </a:r>
          </a:p>
        </p:txBody>
      </p:sp>
    </p:spTree>
    <p:extLst>
      <p:ext uri="{BB962C8B-B14F-4D97-AF65-F5344CB8AC3E}">
        <p14:creationId xmlns:p14="http://schemas.microsoft.com/office/powerpoint/2010/main" val="303926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Evolution of Big Data into DW solutions</a:t>
            </a:r>
          </a:p>
        </p:txBody>
      </p:sp>
      <p:sp>
        <p:nvSpPr>
          <p:cNvPr id="3" name="Callout: Line 2"/>
          <p:cNvSpPr/>
          <p:nvPr/>
        </p:nvSpPr>
        <p:spPr bwMode="auto">
          <a:xfrm>
            <a:off x="5573086" y="1797103"/>
            <a:ext cx="4482124" cy="754934"/>
          </a:xfrm>
          <a:prstGeom prst="borderCallout1">
            <a:avLst>
              <a:gd name="adj1" fmla="val 53036"/>
              <a:gd name="adj2" fmla="val -798"/>
              <a:gd name="adj3" fmla="val 227788"/>
              <a:gd name="adj4" fmla="val -23832"/>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457183" lvl="1" defTabSz="914102" fontAlgn="base">
              <a:spcBef>
                <a:spcPct val="0"/>
              </a:spcBef>
              <a:spcAft>
                <a:spcPct val="0"/>
              </a:spcAft>
              <a:defRPr/>
            </a:pPr>
            <a:r>
              <a:rPr lang="en-US" sz="1372" b="1" u="sng">
                <a:gradFill>
                  <a:gsLst>
                    <a:gs pos="0">
                      <a:srgbClr val="FFFFFF"/>
                    </a:gs>
                    <a:gs pos="100000">
                      <a:srgbClr val="FFFFFF"/>
                    </a:gs>
                  </a:gsLst>
                  <a:lin ang="5400000" scaled="0"/>
                </a:gradFill>
                <a:latin typeface="Segoe UI Semilight"/>
              </a:rPr>
              <a:t>Problem #2</a:t>
            </a:r>
          </a:p>
          <a:p>
            <a:pPr marL="457183" lvl="1" defTabSz="914102" fontAlgn="base">
              <a:spcBef>
                <a:spcPct val="0"/>
              </a:spcBef>
              <a:spcAft>
                <a:spcPct val="0"/>
              </a:spcAft>
              <a:defRPr/>
            </a:pPr>
            <a:r>
              <a:rPr lang="en-US" sz="1372">
                <a:gradFill>
                  <a:gsLst>
                    <a:gs pos="0">
                      <a:srgbClr val="FFFFFF"/>
                    </a:gs>
                    <a:gs pos="100000">
                      <a:srgbClr val="FFFFFF"/>
                    </a:gs>
                  </a:gsLst>
                  <a:lin ang="5400000" scaled="0"/>
                </a:gradFill>
                <a:latin typeface="Segoe UI Semilight"/>
              </a:rPr>
              <a:t>Scaling MPP starts getting expensive</a:t>
            </a:r>
          </a:p>
          <a:p>
            <a:pPr marL="457183" lvl="1" defTabSz="914102" fontAlgn="base">
              <a:spcBef>
                <a:spcPct val="0"/>
              </a:spcBef>
              <a:spcAft>
                <a:spcPct val="0"/>
              </a:spcAft>
              <a:defRPr/>
            </a:pPr>
            <a:r>
              <a:rPr lang="en-US" sz="1372">
                <a:gradFill>
                  <a:gsLst>
                    <a:gs pos="0">
                      <a:srgbClr val="FFFFFF"/>
                    </a:gs>
                    <a:gs pos="100000">
                      <a:srgbClr val="FFFFFF"/>
                    </a:gs>
                  </a:gsLst>
                  <a:lin ang="5400000" scaled="0"/>
                </a:gradFill>
                <a:latin typeface="Segoe UI Semilight"/>
              </a:rPr>
              <a:t>Concurrency, data variety, and dev time challenges</a:t>
            </a:r>
          </a:p>
        </p:txBody>
      </p:sp>
      <p:sp>
        <p:nvSpPr>
          <p:cNvPr id="4" name="TextBox 3"/>
          <p:cNvSpPr txBox="1"/>
          <p:nvPr/>
        </p:nvSpPr>
        <p:spPr>
          <a:xfrm>
            <a:off x="5498384" y="3038466"/>
            <a:ext cx="2390466" cy="47974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a:gradFill>
                  <a:gsLst>
                    <a:gs pos="2917">
                      <a:srgbClr val="353535"/>
                    </a:gs>
                    <a:gs pos="30000">
                      <a:srgbClr val="353535"/>
                    </a:gs>
                  </a:gsLst>
                  <a:lin ang="5400000" scaled="0"/>
                </a:gradFill>
                <a:latin typeface="Segoe UI Semilight"/>
              </a:rPr>
              <a:t>Massive Parallel Processing</a:t>
            </a:r>
          </a:p>
        </p:txBody>
      </p:sp>
      <p:pic>
        <p:nvPicPr>
          <p:cNvPr id="9" name="Picture 8"/>
          <p:cNvPicPr>
            <a:picLocks noChangeAspect="1"/>
          </p:cNvPicPr>
          <p:nvPr/>
        </p:nvPicPr>
        <p:blipFill>
          <a:blip r:embed="rId3"/>
          <a:stretch>
            <a:fillRect/>
          </a:stretch>
        </p:blipFill>
        <p:spPr>
          <a:xfrm>
            <a:off x="1909385" y="1927800"/>
            <a:ext cx="8504458" cy="4491088"/>
          </a:xfrm>
          <a:prstGeom prst="rect">
            <a:avLst/>
          </a:prstGeom>
        </p:spPr>
      </p:pic>
      <p:cxnSp>
        <p:nvCxnSpPr>
          <p:cNvPr id="13" name="Straight Arrow Connector 12"/>
          <p:cNvCxnSpPr>
            <a:cxnSpLocks/>
          </p:cNvCxnSpPr>
          <p:nvPr/>
        </p:nvCxnSpPr>
        <p:spPr>
          <a:xfrm flipH="1">
            <a:off x="8187658" y="2552038"/>
            <a:ext cx="224106" cy="887024"/>
          </a:xfrm>
          <a:prstGeom prst="straightConnector1">
            <a:avLst/>
          </a:prstGeom>
          <a:ln w="190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 Placeholder 5"/>
          <p:cNvSpPr>
            <a:spLocks noGrp="1"/>
          </p:cNvSpPr>
          <p:nvPr>
            <p:ph type="body" sz="quarter" idx="10"/>
          </p:nvPr>
        </p:nvSpPr>
        <p:spPr>
          <a:xfrm>
            <a:off x="269240" y="1113236"/>
            <a:ext cx="10682395" cy="482761"/>
          </a:xfrm>
        </p:spPr>
        <p:txBody>
          <a:bodyPr/>
          <a:lstStyle/>
          <a:p>
            <a:r>
              <a:rPr lang="en-US" sz="3137"/>
              <a:t>More Speed == More Data == More Problems</a:t>
            </a:r>
          </a:p>
        </p:txBody>
      </p:sp>
      <p:sp>
        <p:nvSpPr>
          <p:cNvPr id="21" name="Rectangle 20"/>
          <p:cNvSpPr/>
          <p:nvPr/>
        </p:nvSpPr>
        <p:spPr>
          <a:xfrm>
            <a:off x="4930603" y="4885124"/>
            <a:ext cx="3644837" cy="905179"/>
          </a:xfrm>
          <a:prstGeom prst="rect">
            <a:avLst/>
          </a:prstGeom>
        </p:spPr>
        <p:txBody>
          <a:bodyPr wrap="square">
            <a:spAutoFit/>
          </a:bodyPr>
          <a:lstStyle/>
          <a:p>
            <a:pPr marL="504217" lvl="2" indent="-280121" defTabSz="914367">
              <a:buClr>
                <a:srgbClr val="D83B01"/>
              </a:buClr>
              <a:buFont typeface="Segoe UI Semilight" panose="020B0402040204020203" pitchFamily="34" charset="0"/>
              <a:buChar char="X"/>
              <a:defRPr/>
            </a:pPr>
            <a:r>
              <a:rPr lang="en-US" sz="1765">
                <a:gradFill>
                  <a:gsLst>
                    <a:gs pos="1250">
                      <a:srgbClr val="353535"/>
                    </a:gs>
                    <a:gs pos="99000">
                      <a:srgbClr val="353535"/>
                    </a:gs>
                  </a:gsLst>
                  <a:lin ang="5400000" scaled="0"/>
                </a:gradFill>
                <a:latin typeface="Segoe UI Semilight"/>
              </a:rPr>
              <a:t>Interactive Query Performance</a:t>
            </a:r>
          </a:p>
          <a:p>
            <a:pPr marL="504217" lvl="2" indent="-280121" defTabSz="914367">
              <a:buClr>
                <a:srgbClr val="D83B01"/>
              </a:buClr>
              <a:buFont typeface="Segoe UI Semilight" panose="020B0402040204020203" pitchFamily="34" charset="0"/>
              <a:buChar char="X"/>
              <a:defRPr/>
            </a:pPr>
            <a:r>
              <a:rPr lang="en-US" sz="1765">
                <a:gradFill>
                  <a:gsLst>
                    <a:gs pos="1250">
                      <a:srgbClr val="353535"/>
                    </a:gs>
                    <a:gs pos="99000">
                      <a:srgbClr val="353535"/>
                    </a:gs>
                  </a:gsLst>
                  <a:lin ang="5400000" scaled="0"/>
                </a:gradFill>
                <a:latin typeface="Segoe UI Semilight"/>
              </a:rPr>
              <a:t>Query Concurrency</a:t>
            </a:r>
          </a:p>
          <a:p>
            <a:pPr marL="504217" lvl="2" indent="-280121" defTabSz="914367">
              <a:buClr>
                <a:srgbClr val="D83B01"/>
              </a:buClr>
              <a:buFont typeface="Segoe UI Semilight" panose="020B0402040204020203" pitchFamily="34" charset="0"/>
              <a:buChar char="X"/>
              <a:defRPr/>
            </a:pPr>
            <a:r>
              <a:rPr lang="en-US" sz="1765">
                <a:gradFill>
                  <a:gsLst>
                    <a:gs pos="1250">
                      <a:srgbClr val="353535"/>
                    </a:gs>
                    <a:gs pos="99000">
                      <a:srgbClr val="353535"/>
                    </a:gs>
                  </a:gsLst>
                  <a:lin ang="5400000" scaled="0"/>
                </a:gradFill>
                <a:latin typeface="Segoe UI Semilight"/>
              </a:rPr>
              <a:t>Data Volume</a:t>
            </a:r>
          </a:p>
        </p:txBody>
      </p:sp>
      <p:pic>
        <p:nvPicPr>
          <p:cNvPr id="22" name="Picture 21"/>
          <p:cNvPicPr>
            <a:picLocks noChangeAspect="1"/>
          </p:cNvPicPr>
          <p:nvPr/>
        </p:nvPicPr>
        <p:blipFill>
          <a:blip r:embed="rId4"/>
          <a:stretch>
            <a:fillRect/>
          </a:stretch>
        </p:blipFill>
        <p:spPr>
          <a:xfrm>
            <a:off x="10730206" y="143915"/>
            <a:ext cx="1123693" cy="6803477"/>
          </a:xfrm>
          <a:prstGeom prst="rect">
            <a:avLst/>
          </a:prstGeom>
        </p:spPr>
      </p:pic>
    </p:spTree>
    <p:extLst>
      <p:ext uri="{BB962C8B-B14F-4D97-AF65-F5344CB8AC3E}">
        <p14:creationId xmlns:p14="http://schemas.microsoft.com/office/powerpoint/2010/main" val="133629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Agenda</a:t>
            </a:r>
          </a:p>
        </p:txBody>
      </p:sp>
      <p:sp>
        <p:nvSpPr>
          <p:cNvPr id="3" name="Text Placeholder 2"/>
          <p:cNvSpPr>
            <a:spLocks noGrp="1"/>
          </p:cNvSpPr>
          <p:nvPr>
            <p:ph type="body" sz="quarter" idx="10"/>
          </p:nvPr>
        </p:nvSpPr>
        <p:spPr>
          <a:xfrm>
            <a:off x="269241" y="1437146"/>
            <a:ext cx="11651870" cy="4851759"/>
          </a:xfrm>
        </p:spPr>
        <p:txBody>
          <a:bodyPr/>
          <a:lstStyle/>
          <a:p>
            <a:pPr marL="571390" indent="-571390">
              <a:buFont typeface="Arial" panose="020B0604020202020204" pitchFamily="34" charset="0"/>
              <a:buChar char="•"/>
            </a:pPr>
            <a:r>
              <a:rPr lang="en-US" sz="3529"/>
              <a:t>Opening Remarks</a:t>
            </a:r>
          </a:p>
          <a:p>
            <a:pPr marL="571390" indent="-571390">
              <a:buFont typeface="Arial" panose="020B0604020202020204" pitchFamily="34" charset="0"/>
              <a:buChar char="•"/>
            </a:pPr>
            <a:r>
              <a:rPr lang="en-US" sz="3529" err="1"/>
              <a:t>RocAzure</a:t>
            </a:r>
            <a:r>
              <a:rPr lang="en-US" sz="3529"/>
              <a:t> Charter</a:t>
            </a:r>
          </a:p>
          <a:p>
            <a:pPr marL="571390" indent="-571390">
              <a:buFont typeface="Arial" panose="020B0604020202020204" pitchFamily="34" charset="0"/>
              <a:buChar char="•"/>
            </a:pPr>
            <a:r>
              <a:rPr lang="en-US" sz="3529"/>
              <a:t>Introductions</a:t>
            </a:r>
          </a:p>
          <a:p>
            <a:pPr marL="1019497" lvl="3" indent="-571390">
              <a:buFont typeface="Arial" panose="020B0604020202020204" pitchFamily="34" charset="0"/>
              <a:buChar char="•"/>
            </a:pPr>
            <a:r>
              <a:rPr lang="en-US"/>
              <a:t>First timers.</a:t>
            </a:r>
          </a:p>
          <a:p>
            <a:pPr marL="571390" indent="-571390">
              <a:buFont typeface="Arial" panose="020B0604020202020204" pitchFamily="34" charset="0"/>
              <a:buChar char="•"/>
            </a:pPr>
            <a:r>
              <a:rPr lang="en-US" sz="3529"/>
              <a:t>Review Calendar</a:t>
            </a:r>
          </a:p>
          <a:p>
            <a:pPr marL="571390" indent="-571390">
              <a:buFont typeface="Arial" panose="020B0604020202020204" pitchFamily="34" charset="0"/>
              <a:buChar char="•"/>
            </a:pPr>
            <a:r>
              <a:rPr lang="en-US" sz="3529"/>
              <a:t>What’s new?</a:t>
            </a:r>
          </a:p>
          <a:p>
            <a:pPr marL="1019497" lvl="3" indent="-571390">
              <a:buFont typeface="Arial" panose="020B0604020202020204" pitchFamily="34" charset="0"/>
              <a:buChar char="•"/>
            </a:pPr>
            <a:r>
              <a:rPr lang="en-US"/>
              <a:t>Azure Updates and Roadmap</a:t>
            </a:r>
          </a:p>
          <a:p>
            <a:pPr marL="571390" indent="-571390">
              <a:buFont typeface="Arial" panose="020B0604020202020204" pitchFamily="34" charset="0"/>
              <a:buChar char="•"/>
            </a:pPr>
            <a:r>
              <a:rPr lang="en-US" sz="3529"/>
              <a:t>Keynote</a:t>
            </a:r>
          </a:p>
          <a:p>
            <a:pPr marL="571390" indent="-571390">
              <a:buFont typeface="Arial" panose="020B0604020202020204" pitchFamily="34" charset="0"/>
              <a:buChar char="•"/>
            </a:pPr>
            <a:r>
              <a:rPr lang="en-US" sz="3529"/>
              <a:t>Wrap up and Network</a:t>
            </a:r>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2</a:t>
            </a:fld>
            <a:endParaRPr lang="en-IN">
              <a:solidFill>
                <a:srgbClr val="505050"/>
              </a:solidFill>
              <a:latin typeface="Segoe UI"/>
            </a:endParaRPr>
          </a:p>
        </p:txBody>
      </p:sp>
    </p:spTree>
    <p:extLst>
      <p:ext uri="{BB962C8B-B14F-4D97-AF65-F5344CB8AC3E}">
        <p14:creationId xmlns:p14="http://schemas.microsoft.com/office/powerpoint/2010/main" val="23749088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Evolution of Big Data into DW solutions</a:t>
            </a:r>
          </a:p>
        </p:txBody>
      </p:sp>
      <p:sp>
        <p:nvSpPr>
          <p:cNvPr id="6" name="Text Placeholder 5"/>
          <p:cNvSpPr>
            <a:spLocks noGrp="1"/>
          </p:cNvSpPr>
          <p:nvPr>
            <p:ph type="body" sz="quarter" idx="10"/>
          </p:nvPr>
        </p:nvSpPr>
        <p:spPr>
          <a:xfrm>
            <a:off x="269239" y="1189495"/>
            <a:ext cx="11653523" cy="482761"/>
          </a:xfrm>
        </p:spPr>
        <p:txBody>
          <a:bodyPr/>
          <a:lstStyle/>
          <a:p>
            <a:r>
              <a:rPr lang="en-US" sz="3137"/>
              <a:t>Offload DW tasks to Big Data</a:t>
            </a:r>
          </a:p>
        </p:txBody>
      </p:sp>
      <p:pic>
        <p:nvPicPr>
          <p:cNvPr id="2" name="Picture 1"/>
          <p:cNvPicPr>
            <a:picLocks noChangeAspect="1"/>
          </p:cNvPicPr>
          <p:nvPr/>
        </p:nvPicPr>
        <p:blipFill>
          <a:blip r:embed="rId3"/>
          <a:stretch>
            <a:fillRect/>
          </a:stretch>
        </p:blipFill>
        <p:spPr>
          <a:xfrm>
            <a:off x="2668838" y="1766063"/>
            <a:ext cx="6209580" cy="4426914"/>
          </a:xfrm>
          <a:prstGeom prst="rect">
            <a:avLst/>
          </a:prstGeom>
        </p:spPr>
      </p:pic>
      <p:sp>
        <p:nvSpPr>
          <p:cNvPr id="12" name="Callout: Line 11"/>
          <p:cNvSpPr/>
          <p:nvPr/>
        </p:nvSpPr>
        <p:spPr bwMode="auto">
          <a:xfrm>
            <a:off x="3851397" y="5520658"/>
            <a:ext cx="3850697" cy="971127"/>
          </a:xfrm>
          <a:prstGeom prst="borderCallout1">
            <a:avLst>
              <a:gd name="adj1" fmla="val 4429"/>
              <a:gd name="adj2" fmla="val -3025"/>
              <a:gd name="adj3" fmla="val -12596"/>
              <a:gd name="adj4" fmla="val -12419"/>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defTabSz="914102" fontAlgn="base">
              <a:spcBef>
                <a:spcPct val="0"/>
              </a:spcBef>
              <a:spcAft>
                <a:spcPct val="0"/>
              </a:spcAft>
              <a:defRPr/>
            </a:pPr>
            <a:r>
              <a:rPr lang="en-US" sz="1372" b="1" u="sng">
                <a:gradFill>
                  <a:gsLst>
                    <a:gs pos="0">
                      <a:srgbClr val="FFFFFF"/>
                    </a:gs>
                    <a:gs pos="100000">
                      <a:srgbClr val="FFFFFF"/>
                    </a:gs>
                  </a:gsLst>
                  <a:lin ang="5400000" scaled="0"/>
                </a:gradFill>
                <a:latin typeface="Segoe UI Semilight"/>
              </a:rPr>
              <a:t>Solution #2 - Hadoop</a:t>
            </a:r>
          </a:p>
          <a:p>
            <a:pPr defTabSz="914102" fontAlgn="base">
              <a:spcBef>
                <a:spcPct val="0"/>
              </a:spcBef>
              <a:spcAft>
                <a:spcPct val="0"/>
              </a:spcAft>
              <a:defRPr/>
            </a:pPr>
            <a:endParaRPr lang="en-US" sz="686">
              <a:gradFill>
                <a:gsLst>
                  <a:gs pos="0">
                    <a:srgbClr val="FFFFFF"/>
                  </a:gs>
                  <a:gs pos="100000">
                    <a:srgbClr val="FFFFFF"/>
                  </a:gs>
                </a:gsLst>
                <a:lin ang="5400000" scaled="0"/>
              </a:gradFill>
              <a:latin typeface="Segoe UI Semilight"/>
            </a:endParaRPr>
          </a:p>
          <a:p>
            <a:pPr defTabSz="914102" fontAlgn="base">
              <a:spcBef>
                <a:spcPct val="0"/>
              </a:spcBef>
              <a:spcAft>
                <a:spcPct val="0"/>
              </a:spcAft>
              <a:defRPr/>
            </a:pPr>
            <a:endParaRPr lang="en-US" sz="784">
              <a:gradFill>
                <a:gsLst>
                  <a:gs pos="0">
                    <a:srgbClr val="FFFFFF"/>
                  </a:gs>
                  <a:gs pos="100000">
                    <a:srgbClr val="FFFFFF"/>
                  </a:gs>
                </a:gsLst>
                <a:lin ang="5400000" scaled="0"/>
              </a:gradFill>
              <a:latin typeface="Segoe UI Semilight"/>
            </a:endParaRPr>
          </a:p>
          <a:p>
            <a:pPr defTabSz="914102" fontAlgn="base">
              <a:spcBef>
                <a:spcPct val="0"/>
              </a:spcBef>
              <a:spcAft>
                <a:spcPct val="0"/>
              </a:spcAft>
              <a:defRPr/>
            </a:pPr>
            <a:r>
              <a:rPr lang="en-US" sz="1372" b="1">
                <a:gradFill>
                  <a:gsLst>
                    <a:gs pos="0">
                      <a:srgbClr val="FFFFFF"/>
                    </a:gs>
                    <a:gs pos="100000">
                      <a:srgbClr val="FFFFFF"/>
                    </a:gs>
                  </a:gsLst>
                  <a:lin ang="5400000" scaled="0"/>
                </a:gradFill>
                <a:latin typeface="Segoe UI Semilight"/>
              </a:rPr>
              <a:t>HDFS provides low cost storage alternative</a:t>
            </a:r>
          </a:p>
          <a:p>
            <a:pPr defTabSz="914102" fontAlgn="base">
              <a:spcBef>
                <a:spcPct val="0"/>
              </a:spcBef>
              <a:spcAft>
                <a:spcPct val="0"/>
              </a:spcAft>
              <a:defRPr/>
            </a:pPr>
            <a:r>
              <a:rPr lang="en-US" sz="1372" b="1">
                <a:gradFill>
                  <a:gsLst>
                    <a:gs pos="0">
                      <a:srgbClr val="FFFFFF"/>
                    </a:gs>
                    <a:gs pos="100000">
                      <a:srgbClr val="FFFFFF"/>
                    </a:gs>
                  </a:gsLst>
                  <a:lin ang="5400000" scaled="0"/>
                </a:gradFill>
                <a:latin typeface="Segoe UI Semilight"/>
              </a:rPr>
              <a:t>Commercial RDBMS vendors deliver connectivity</a:t>
            </a:r>
            <a:endParaRPr lang="en-US" sz="1372">
              <a:gradFill>
                <a:gsLst>
                  <a:gs pos="0">
                    <a:srgbClr val="FFFFFF"/>
                  </a:gs>
                  <a:gs pos="100000">
                    <a:srgbClr val="FFFFFF"/>
                  </a:gs>
                </a:gsLst>
                <a:lin ang="5400000" scaled="0"/>
              </a:gradFill>
              <a:latin typeface="Segoe UI Semilight"/>
            </a:endParaRPr>
          </a:p>
          <a:p>
            <a:pPr defTabSz="914102" fontAlgn="base">
              <a:spcBef>
                <a:spcPct val="0"/>
              </a:spcBef>
              <a:spcAft>
                <a:spcPct val="0"/>
              </a:spcAft>
              <a:defRPr/>
            </a:pPr>
            <a:endParaRPr lang="en-US" sz="1372">
              <a:gradFill>
                <a:gsLst>
                  <a:gs pos="0">
                    <a:srgbClr val="FFFFFF"/>
                  </a:gs>
                  <a:gs pos="100000">
                    <a:srgbClr val="FFFFFF"/>
                  </a:gs>
                </a:gsLst>
                <a:lin ang="5400000" scaled="0"/>
              </a:gradFill>
              <a:latin typeface="Segoe UI Semilight"/>
            </a:endParaRPr>
          </a:p>
        </p:txBody>
      </p:sp>
      <p:cxnSp>
        <p:nvCxnSpPr>
          <p:cNvPr id="16" name="Straight Arrow Connector 15"/>
          <p:cNvCxnSpPr>
            <a:cxnSpLocks/>
          </p:cNvCxnSpPr>
          <p:nvPr/>
        </p:nvCxnSpPr>
        <p:spPr>
          <a:xfrm flipV="1">
            <a:off x="5050171" y="5072446"/>
            <a:ext cx="448212" cy="448212"/>
          </a:xfrm>
          <a:prstGeom prst="straightConnector1">
            <a:avLst/>
          </a:prstGeom>
          <a:ln w="190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stretch>
            <a:fillRect/>
          </a:stretch>
        </p:blipFill>
        <p:spPr>
          <a:xfrm>
            <a:off x="10727529" y="142110"/>
            <a:ext cx="1123693" cy="6803477"/>
          </a:xfrm>
          <a:prstGeom prst="rect">
            <a:avLst/>
          </a:prstGeom>
        </p:spPr>
      </p:pic>
      <p:cxnSp>
        <p:nvCxnSpPr>
          <p:cNvPr id="24" name="Connector: Elbow 23"/>
          <p:cNvCxnSpPr>
            <a:cxnSpLocks/>
          </p:cNvCxnSpPr>
          <p:nvPr/>
        </p:nvCxnSpPr>
        <p:spPr>
          <a:xfrm rot="10800000">
            <a:off x="7963552" y="4624233"/>
            <a:ext cx="2614572" cy="971127"/>
          </a:xfrm>
          <a:prstGeom prst="bentConnector3">
            <a:avLst>
              <a:gd name="adj1" fmla="val 4551"/>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p:cNvCxnSpPr>
            <a:cxnSpLocks/>
          </p:cNvCxnSpPr>
          <p:nvPr/>
        </p:nvCxnSpPr>
        <p:spPr>
          <a:xfrm rot="10800000" flipV="1">
            <a:off x="7963551" y="3927088"/>
            <a:ext cx="2763977" cy="473039"/>
          </a:xfrm>
          <a:prstGeom prst="bentConnector3">
            <a:avLst>
              <a:gd name="adj1" fmla="val 9648"/>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cxnSpLocks/>
          </p:cNvCxnSpPr>
          <p:nvPr/>
        </p:nvCxnSpPr>
        <p:spPr>
          <a:xfrm rot="10800000" flipV="1">
            <a:off x="7963551" y="2362582"/>
            <a:ext cx="2763977" cy="1801026"/>
          </a:xfrm>
          <a:prstGeom prst="bentConnector3">
            <a:avLst>
              <a:gd name="adj1" fmla="val 14928"/>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flipH="1">
            <a:off x="8934679" y="3435436"/>
            <a:ext cx="1344637" cy="0"/>
          </a:xfrm>
          <a:prstGeom prst="straightConnector1">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p:cNvCxnSpPr>
            <a:cxnSpLocks/>
          </p:cNvCxnSpPr>
          <p:nvPr/>
        </p:nvCxnSpPr>
        <p:spPr>
          <a:xfrm rot="10800000" flipV="1">
            <a:off x="8943900" y="1393926"/>
            <a:ext cx="1783630" cy="1191071"/>
          </a:xfrm>
          <a:prstGeom prst="bentConnector3">
            <a:avLst>
              <a:gd name="adj1" fmla="val 50000"/>
            </a:avLst>
          </a:prstGeom>
          <a:ln w="254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5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HDFS</a:t>
            </a:r>
          </a:p>
        </p:txBody>
      </p:sp>
      <p:sp>
        <p:nvSpPr>
          <p:cNvPr id="3" name="Text Placeholder 2"/>
          <p:cNvSpPr>
            <a:spLocks noGrp="1"/>
          </p:cNvSpPr>
          <p:nvPr>
            <p:ph type="body" sz="quarter" idx="11"/>
          </p:nvPr>
        </p:nvSpPr>
        <p:spPr/>
        <p:txBody>
          <a:bodyPr/>
          <a:lstStyle/>
          <a:p>
            <a:r>
              <a:rPr lang="en-US"/>
              <a:t>HDFS is a distributed file system</a:t>
            </a:r>
          </a:p>
          <a:p>
            <a:pPr lvl="1"/>
            <a:r>
              <a:rPr lang="en-US">
                <a:gradFill>
                  <a:gsLst>
                    <a:gs pos="0">
                      <a:schemeClr val="tx2"/>
                    </a:gs>
                    <a:gs pos="100000">
                      <a:schemeClr val="tx2"/>
                    </a:gs>
                  </a:gsLst>
                  <a:lin ang="5400000" scaled="0"/>
                </a:gradFill>
              </a:rPr>
              <a:t>From a few nodes to thousands of nodes</a:t>
            </a:r>
          </a:p>
          <a:p>
            <a:pPr lvl="1"/>
            <a:r>
              <a:rPr lang="en-US">
                <a:gradFill>
                  <a:gsLst>
                    <a:gs pos="0">
                      <a:schemeClr val="tx2"/>
                    </a:gs>
                    <a:gs pos="100000">
                      <a:schemeClr val="tx2"/>
                    </a:gs>
                  </a:gsLst>
                  <a:lin ang="5400000" scaled="0"/>
                </a:gradFill>
              </a:rPr>
              <a:t>Files can be spread out over multiple nodes</a:t>
            </a:r>
          </a:p>
          <a:p>
            <a:r>
              <a:rPr lang="en-US"/>
              <a:t>HDFS stores large amounts of data</a:t>
            </a:r>
          </a:p>
          <a:p>
            <a:pPr lvl="1"/>
            <a:r>
              <a:rPr lang="en-US">
                <a:gradFill>
                  <a:gsLst>
                    <a:gs pos="0">
                      <a:schemeClr val="tx2"/>
                    </a:gs>
                    <a:gs pos="100000">
                      <a:schemeClr val="tx2"/>
                    </a:gs>
                  </a:gsLst>
                  <a:lin ang="5400000" scaled="0"/>
                </a:gradFill>
              </a:rPr>
              <a:t>Very large files are supported including those larger than the capacity of a single node</a:t>
            </a:r>
          </a:p>
          <a:p>
            <a:r>
              <a:rPr lang="en-US"/>
              <a:t>HDFS stores non-relational files</a:t>
            </a:r>
          </a:p>
          <a:p>
            <a:endParaRPr lang="en-US"/>
          </a:p>
          <a:p>
            <a:endParaRPr lang="en-US"/>
          </a:p>
        </p:txBody>
      </p:sp>
      <p:pic>
        <p:nvPicPr>
          <p:cNvPr id="116" name="Picture 1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654881" y="411363"/>
            <a:ext cx="2068255" cy="646331"/>
          </a:xfrm>
          <a:prstGeom prst="rect">
            <a:avLst/>
          </a:prstGeom>
        </p:spPr>
      </p:pic>
      <p:grpSp>
        <p:nvGrpSpPr>
          <p:cNvPr id="6" name="Group 5"/>
          <p:cNvGrpSpPr/>
          <p:nvPr/>
        </p:nvGrpSpPr>
        <p:grpSpPr>
          <a:xfrm>
            <a:off x="423061" y="4298809"/>
            <a:ext cx="11301956" cy="2169644"/>
            <a:chOff x="430722" y="4384638"/>
            <a:chExt cx="11530219" cy="2213464"/>
          </a:xfrm>
        </p:grpSpPr>
        <p:sp>
          <p:nvSpPr>
            <p:cNvPr id="5" name="Rectangle 4"/>
            <p:cNvSpPr/>
            <p:nvPr>
              <p:custDataLst>
                <p:tags r:id="rId1"/>
              </p:custDataLst>
            </p:nvPr>
          </p:nvSpPr>
          <p:spPr bwMode="auto">
            <a:xfrm>
              <a:off x="430722" y="4384638"/>
              <a:ext cx="11530219" cy="22134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89630" rIns="89626" bIns="44812" numCol="1" rtlCol="0" anchor="t" anchorCtr="0" compatLnSpc="1">
              <a:prstTxWarp prst="textNoShape">
                <a:avLst/>
              </a:prstTxWarp>
            </a:bodyPr>
            <a:lstStyle/>
            <a:p>
              <a:pPr algn="ctr" defTabSz="914225" fontAlgn="base">
                <a:lnSpc>
                  <a:spcPct val="90000"/>
                </a:lnSpc>
                <a:spcBef>
                  <a:spcPct val="20000"/>
                </a:spcBef>
                <a:spcAft>
                  <a:spcPct val="0"/>
                </a:spcAft>
                <a:buSzPct val="80000"/>
              </a:pPr>
              <a:endParaRPr lang="en-US" sz="1371" b="1" kern="0">
                <a:ln>
                  <a:solidFill>
                    <a:srgbClr val="FFFFFF">
                      <a:alpha val="0"/>
                    </a:srgbClr>
                  </a:solidFill>
                </a:ln>
                <a:solidFill>
                  <a:srgbClr val="595959"/>
                </a:solidFill>
                <a:latin typeface="Segoe UI"/>
              </a:endParaRPr>
            </a:p>
          </p:txBody>
        </p:sp>
        <p:grpSp>
          <p:nvGrpSpPr>
            <p:cNvPr id="225" name="Group 224"/>
            <p:cNvGrpSpPr/>
            <p:nvPr/>
          </p:nvGrpSpPr>
          <p:grpSpPr>
            <a:xfrm>
              <a:off x="3645874" y="4536118"/>
              <a:ext cx="5099914" cy="1910363"/>
              <a:chOff x="2891046" y="4687597"/>
              <a:chExt cx="5099914" cy="1910363"/>
            </a:xfrm>
          </p:grpSpPr>
          <p:grpSp>
            <p:nvGrpSpPr>
              <p:cNvPr id="44" name="Group 43"/>
              <p:cNvGrpSpPr/>
              <p:nvPr/>
            </p:nvGrpSpPr>
            <p:grpSpPr>
              <a:xfrm>
                <a:off x="2891046" y="4925411"/>
                <a:ext cx="1108811" cy="1452002"/>
                <a:chOff x="1789900" y="2805422"/>
                <a:chExt cx="1292057" cy="1882507"/>
              </a:xfrm>
            </p:grpSpPr>
            <p:sp>
              <p:nvSpPr>
                <p:cNvPr id="45" name="TextBox 44"/>
                <p:cNvSpPr txBox="1"/>
                <p:nvPr/>
              </p:nvSpPr>
              <p:spPr>
                <a:xfrm>
                  <a:off x="2010919" y="4432735"/>
                  <a:ext cx="850018" cy="255194"/>
                </a:xfrm>
                <a:prstGeom prst="rect">
                  <a:avLst/>
                </a:prstGeom>
                <a:noFill/>
              </p:spPr>
              <p:txBody>
                <a:bodyPr wrap="square" lIns="0" tIns="0" rIns="0" bIns="0" rtlCol="0">
                  <a:spAutoFit/>
                </a:bodyPr>
                <a:lstStyle/>
                <a:p>
                  <a:pPr algn="ctr" defTabSz="914225">
                    <a:lnSpc>
                      <a:spcPct val="80000"/>
                    </a:lnSpc>
                    <a:spcBef>
                      <a:spcPct val="20000"/>
                    </a:spcBef>
                    <a:buSzPct val="80000"/>
                  </a:pPr>
                  <a:r>
                    <a:rPr lang="en-US" sz="1567" kern="0">
                      <a:gradFill>
                        <a:gsLst>
                          <a:gs pos="0">
                            <a:srgbClr val="000000">
                              <a:lumMod val="95000"/>
                              <a:lumOff val="5000"/>
                            </a:srgbClr>
                          </a:gs>
                          <a:gs pos="100000">
                            <a:srgbClr val="000000">
                              <a:lumMod val="95000"/>
                              <a:lumOff val="5000"/>
                            </a:srgbClr>
                          </a:gs>
                        </a:gsLst>
                        <a:lin ang="5400000" scaled="0"/>
                      </a:gradFill>
                      <a:latin typeface="Segoe UI" charset="0"/>
                      <a:ea typeface="MS PGothic" charset="0"/>
                    </a:rPr>
                    <a:t>Files</a:t>
                  </a:r>
                </a:p>
              </p:txBody>
            </p:sp>
            <p:grpSp>
              <p:nvGrpSpPr>
                <p:cNvPr id="46" name="Group 45"/>
                <p:cNvGrpSpPr/>
                <p:nvPr/>
              </p:nvGrpSpPr>
              <p:grpSpPr>
                <a:xfrm>
                  <a:off x="1789900" y="2805422"/>
                  <a:ext cx="1292057" cy="1532342"/>
                  <a:chOff x="8791575" y="-838200"/>
                  <a:chExt cx="973138" cy="1154113"/>
                </a:xfrm>
              </p:grpSpPr>
              <p:sp>
                <p:nvSpPr>
                  <p:cNvPr id="47"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194694"/>
                    <a:endParaRPr lang="en-US" sz="1567" kern="0">
                      <a:solidFill>
                        <a:srgbClr val="FFFFFF">
                          <a:alpha val="99000"/>
                        </a:srgbClr>
                      </a:solidFill>
                      <a:latin typeface="Segoe UI Light"/>
                      <a:ea typeface="Segoe UI" pitchFamily="34" charset="0"/>
                      <a:cs typeface="Segoe UI" pitchFamily="34" charset="0"/>
                    </a:endParaRPr>
                  </a:p>
                </p:txBody>
              </p:sp>
              <p:sp>
                <p:nvSpPr>
                  <p:cNvPr id="48"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grpSp>
          </p:grpSp>
          <p:grpSp>
            <p:nvGrpSpPr>
              <p:cNvPr id="81" name="Group 80"/>
              <p:cNvGrpSpPr/>
              <p:nvPr/>
            </p:nvGrpSpPr>
            <p:grpSpPr>
              <a:xfrm>
                <a:off x="6182136" y="4687597"/>
                <a:ext cx="1808824" cy="1910363"/>
                <a:chOff x="6182136" y="4624815"/>
                <a:chExt cx="1808824" cy="1910363"/>
              </a:xfrm>
            </p:grpSpPr>
            <p:grpSp>
              <p:nvGrpSpPr>
                <p:cNvPr id="7" name="Group 6"/>
                <p:cNvGrpSpPr/>
                <p:nvPr/>
              </p:nvGrpSpPr>
              <p:grpSpPr>
                <a:xfrm>
                  <a:off x="6182138" y="5639822"/>
                  <a:ext cx="802243" cy="895355"/>
                  <a:chOff x="6116086" y="4114800"/>
                  <a:chExt cx="1481739" cy="1839948"/>
                </a:xfrm>
              </p:grpSpPr>
              <p:grpSp>
                <p:nvGrpSpPr>
                  <p:cNvPr id="8" name="Group 7"/>
                  <p:cNvGrpSpPr/>
                  <p:nvPr/>
                </p:nvGrpSpPr>
                <p:grpSpPr>
                  <a:xfrm>
                    <a:off x="6116086" y="4114800"/>
                    <a:ext cx="1481739" cy="1839948"/>
                    <a:chOff x="6116086" y="4114800"/>
                    <a:chExt cx="1481739" cy="1839948"/>
                  </a:xfrm>
                </p:grpSpPr>
                <p:sp>
                  <p:nvSpPr>
                    <p:cNvPr id="15" name="TextBox 14"/>
                    <p:cNvSpPr txBox="1"/>
                    <p:nvPr/>
                  </p:nvSpPr>
                  <p:spPr>
                    <a:xfrm>
                      <a:off x="6324009" y="5550254"/>
                      <a:ext cx="1173797" cy="404494"/>
                    </a:xfrm>
                    <a:prstGeom prst="rect">
                      <a:avLst/>
                    </a:prstGeom>
                    <a:noFill/>
                  </p:spPr>
                  <p:txBody>
                    <a:bodyPr wrap="square" lIns="0" tIns="0" rIns="0" bIns="0" rtlCol="0">
                      <a:spAutoFit/>
                    </a:bodyPr>
                    <a:lstStyle/>
                    <a:p>
                      <a:pPr algn="ctr" defTabSz="914225">
                        <a:lnSpc>
                          <a:spcPct val="80000"/>
                        </a:lnSpc>
                        <a:spcBef>
                          <a:spcPct val="20000"/>
                        </a:spcBef>
                        <a:buSzPct val="80000"/>
                      </a:pPr>
                      <a:r>
                        <a:rPr lang="en-US" sz="1567" kern="0">
                          <a:gradFill>
                            <a:gsLst>
                              <a:gs pos="0">
                                <a:srgbClr val="000000">
                                  <a:lumMod val="95000"/>
                                  <a:lumOff val="5000"/>
                                </a:srgbClr>
                              </a:gs>
                              <a:gs pos="100000">
                                <a:srgbClr val="000000">
                                  <a:lumMod val="95000"/>
                                  <a:lumOff val="5000"/>
                                </a:srgbClr>
                              </a:gs>
                            </a:gsLst>
                            <a:lin ang="5400000" scaled="0"/>
                          </a:gradFill>
                          <a:latin typeface="Segoe UI" charset="0"/>
                          <a:ea typeface="MS PGothic" charset="0"/>
                        </a:rPr>
                        <a:t>Server</a:t>
                      </a:r>
                    </a:p>
                  </p:txBody>
                </p:sp>
                <p:sp>
                  <p:nvSpPr>
                    <p:cNvPr id="16" name="Round Same Side Corner Rectangle 15"/>
                    <p:cNvSpPr/>
                    <p:nvPr/>
                  </p:nvSpPr>
                  <p:spPr bwMode="auto">
                    <a:xfrm rot="5400000">
                      <a:off x="6223987" y="4114801"/>
                      <a:ext cx="1373839"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17" name="Round Same Side Corner Rectangle 16"/>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18" name="Round Same Side Corner Rectangle 17"/>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grpSp>
              <p:sp>
                <p:nvSpPr>
                  <p:cNvPr id="9"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10"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11"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12"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13"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14"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grpSp>
            <p:grpSp>
              <p:nvGrpSpPr>
                <p:cNvPr id="19" name="Group 18"/>
                <p:cNvGrpSpPr/>
                <p:nvPr/>
              </p:nvGrpSpPr>
              <p:grpSpPr>
                <a:xfrm>
                  <a:off x="7188717" y="4624815"/>
                  <a:ext cx="802243" cy="895355"/>
                  <a:chOff x="7975231" y="2028969"/>
                  <a:chExt cx="1481739" cy="1839948"/>
                </a:xfrm>
              </p:grpSpPr>
              <p:grpSp>
                <p:nvGrpSpPr>
                  <p:cNvPr id="20" name="Group 19"/>
                  <p:cNvGrpSpPr/>
                  <p:nvPr/>
                </p:nvGrpSpPr>
                <p:grpSpPr>
                  <a:xfrm>
                    <a:off x="7975231" y="2028969"/>
                    <a:ext cx="1481739" cy="1839948"/>
                    <a:chOff x="7975231" y="2028969"/>
                    <a:chExt cx="1481739" cy="1839948"/>
                  </a:xfrm>
                </p:grpSpPr>
                <p:sp>
                  <p:nvSpPr>
                    <p:cNvPr id="27" name="TextBox 26"/>
                    <p:cNvSpPr txBox="1"/>
                    <p:nvPr/>
                  </p:nvSpPr>
                  <p:spPr>
                    <a:xfrm>
                      <a:off x="8209664" y="3464423"/>
                      <a:ext cx="1120775" cy="404494"/>
                    </a:xfrm>
                    <a:prstGeom prst="rect">
                      <a:avLst/>
                    </a:prstGeom>
                    <a:noFill/>
                  </p:spPr>
                  <p:txBody>
                    <a:bodyPr wrap="square" lIns="0" tIns="0" rIns="0" bIns="0" rtlCol="0">
                      <a:spAutoFit/>
                    </a:bodyPr>
                    <a:lstStyle/>
                    <a:p>
                      <a:pPr algn="ctr" defTabSz="914225">
                        <a:lnSpc>
                          <a:spcPct val="80000"/>
                        </a:lnSpc>
                        <a:spcBef>
                          <a:spcPct val="20000"/>
                        </a:spcBef>
                        <a:buSzPct val="80000"/>
                      </a:pPr>
                      <a:r>
                        <a:rPr lang="en-US" sz="1567" kern="0">
                          <a:gradFill>
                            <a:gsLst>
                              <a:gs pos="0">
                                <a:srgbClr val="000000">
                                  <a:lumMod val="95000"/>
                                  <a:lumOff val="5000"/>
                                </a:srgbClr>
                              </a:gs>
                              <a:gs pos="100000">
                                <a:srgbClr val="000000">
                                  <a:lumMod val="95000"/>
                                  <a:lumOff val="5000"/>
                                </a:srgbClr>
                              </a:gs>
                            </a:gsLst>
                            <a:lin ang="5400000" scaled="0"/>
                          </a:gradFill>
                          <a:latin typeface="Segoe UI" charset="0"/>
                          <a:ea typeface="MS PGothic" charset="0"/>
                        </a:rPr>
                        <a:t>Server</a:t>
                      </a:r>
                    </a:p>
                  </p:txBody>
                </p:sp>
                <p:sp>
                  <p:nvSpPr>
                    <p:cNvPr id="28" name="Round Same Side Corner Rectangle 27"/>
                    <p:cNvSpPr/>
                    <p:nvPr/>
                  </p:nvSpPr>
                  <p:spPr bwMode="auto">
                    <a:xfrm rot="5400000">
                      <a:off x="8083132" y="2028970"/>
                      <a:ext cx="1373839"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29" name="Round Same Side Corner Rectangle 28"/>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30" name="Round Same Side Corner Rectangle 29"/>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grpSp>
              <p:sp>
                <p:nvSpPr>
                  <p:cNvPr id="21"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22"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23"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24"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25"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26"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grpSp>
            <p:grpSp>
              <p:nvGrpSpPr>
                <p:cNvPr id="31" name="Group 30"/>
                <p:cNvGrpSpPr/>
                <p:nvPr/>
              </p:nvGrpSpPr>
              <p:grpSpPr>
                <a:xfrm>
                  <a:off x="6182136" y="4624816"/>
                  <a:ext cx="802241" cy="895355"/>
                  <a:chOff x="6116086" y="2028969"/>
                  <a:chExt cx="1481736" cy="1839947"/>
                </a:xfrm>
              </p:grpSpPr>
              <p:sp>
                <p:nvSpPr>
                  <p:cNvPr id="32" name="TextBox 31"/>
                  <p:cNvSpPr txBox="1"/>
                  <p:nvPr/>
                </p:nvSpPr>
                <p:spPr>
                  <a:xfrm>
                    <a:off x="6324005" y="3464422"/>
                    <a:ext cx="1173794" cy="404494"/>
                  </a:xfrm>
                  <a:prstGeom prst="rect">
                    <a:avLst/>
                  </a:prstGeom>
                  <a:noFill/>
                </p:spPr>
                <p:txBody>
                  <a:bodyPr wrap="square" lIns="0" tIns="0" rIns="0" bIns="0" rtlCol="0">
                    <a:spAutoFit/>
                  </a:bodyPr>
                  <a:lstStyle/>
                  <a:p>
                    <a:pPr algn="ctr" defTabSz="914225">
                      <a:lnSpc>
                        <a:spcPct val="80000"/>
                      </a:lnSpc>
                      <a:spcBef>
                        <a:spcPct val="20000"/>
                      </a:spcBef>
                      <a:buSzPct val="80000"/>
                    </a:pPr>
                    <a:r>
                      <a:rPr lang="en-US" sz="1567" kern="0">
                        <a:gradFill>
                          <a:gsLst>
                            <a:gs pos="0">
                              <a:srgbClr val="000000">
                                <a:lumMod val="95000"/>
                                <a:lumOff val="5000"/>
                              </a:srgbClr>
                            </a:gs>
                            <a:gs pos="100000">
                              <a:srgbClr val="000000">
                                <a:lumMod val="95000"/>
                                <a:lumOff val="5000"/>
                              </a:srgbClr>
                            </a:gs>
                          </a:gsLst>
                          <a:lin ang="5400000" scaled="0"/>
                        </a:gradFill>
                        <a:latin typeface="Segoe UI" charset="0"/>
                        <a:ea typeface="MS PGothic" charset="0"/>
                      </a:rPr>
                      <a:t>Server</a:t>
                    </a:r>
                  </a:p>
                </p:txBody>
              </p:sp>
              <p:grpSp>
                <p:nvGrpSpPr>
                  <p:cNvPr id="33" name="Group 32"/>
                  <p:cNvGrpSpPr/>
                  <p:nvPr/>
                </p:nvGrpSpPr>
                <p:grpSpPr>
                  <a:xfrm>
                    <a:off x="6116086" y="2028969"/>
                    <a:ext cx="1481736" cy="1373838"/>
                    <a:chOff x="6116086" y="2028969"/>
                    <a:chExt cx="1481736" cy="1373838"/>
                  </a:xfrm>
                </p:grpSpPr>
                <p:sp>
                  <p:nvSpPr>
                    <p:cNvPr id="40" name="Round Same Side Corner Rectangle 39"/>
                    <p:cNvSpPr/>
                    <p:nvPr/>
                  </p:nvSpPr>
                  <p:spPr bwMode="auto">
                    <a:xfrm rot="5400000">
                      <a:off x="6223985"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41" name="Round Same Side Corner Rectangle 40"/>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42" name="Round Same Side Corner Rectangle 41"/>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grpSp>
              <p:sp>
                <p:nvSpPr>
                  <p:cNvPr id="34"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35"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36"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37"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38"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39"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grpSp>
            <p:sp>
              <p:nvSpPr>
                <p:cNvPr id="49" name="Freeform 27"/>
                <p:cNvSpPr>
                  <a:spLocks noEditPoints="1"/>
                </p:cNvSpPr>
                <p:nvPr/>
              </p:nvSpPr>
              <p:spPr bwMode="auto">
                <a:xfrm>
                  <a:off x="6540351" y="466877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50" name="Freeform 27"/>
                <p:cNvSpPr>
                  <a:spLocks noEditPoints="1"/>
                </p:cNvSpPr>
                <p:nvPr/>
              </p:nvSpPr>
              <p:spPr bwMode="auto">
                <a:xfrm>
                  <a:off x="6740252" y="487619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51" name="Freeform 27"/>
                <p:cNvSpPr>
                  <a:spLocks noEditPoints="1"/>
                </p:cNvSpPr>
                <p:nvPr/>
              </p:nvSpPr>
              <p:spPr bwMode="auto">
                <a:xfrm>
                  <a:off x="7546930" y="466877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52" name="Freeform 27"/>
                <p:cNvSpPr>
                  <a:spLocks noEditPoints="1"/>
                </p:cNvSpPr>
                <p:nvPr/>
              </p:nvSpPr>
              <p:spPr bwMode="auto">
                <a:xfrm>
                  <a:off x="7746830" y="466877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53" name="Freeform 27"/>
                <p:cNvSpPr>
                  <a:spLocks noEditPoints="1"/>
                </p:cNvSpPr>
                <p:nvPr/>
              </p:nvSpPr>
              <p:spPr bwMode="auto">
                <a:xfrm>
                  <a:off x="7746830" y="4876195"/>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54" name="Freeform 27"/>
                <p:cNvSpPr>
                  <a:spLocks noEditPoints="1"/>
                </p:cNvSpPr>
                <p:nvPr/>
              </p:nvSpPr>
              <p:spPr bwMode="auto">
                <a:xfrm>
                  <a:off x="6540351" y="568378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55" name="Freeform 27"/>
                <p:cNvSpPr>
                  <a:spLocks noEditPoints="1"/>
                </p:cNvSpPr>
                <p:nvPr/>
              </p:nvSpPr>
              <p:spPr bwMode="auto">
                <a:xfrm>
                  <a:off x="6740252" y="589120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grpSp>
              <p:nvGrpSpPr>
                <p:cNvPr id="56" name="Group 55"/>
                <p:cNvGrpSpPr/>
                <p:nvPr/>
              </p:nvGrpSpPr>
              <p:grpSpPr>
                <a:xfrm>
                  <a:off x="7188717" y="5639823"/>
                  <a:ext cx="802243" cy="895355"/>
                  <a:chOff x="7975231" y="4114800"/>
                  <a:chExt cx="1481739" cy="1839947"/>
                </a:xfrm>
              </p:grpSpPr>
              <p:sp>
                <p:nvSpPr>
                  <p:cNvPr id="57" name="TextBox 56"/>
                  <p:cNvSpPr txBox="1"/>
                  <p:nvPr/>
                </p:nvSpPr>
                <p:spPr>
                  <a:xfrm>
                    <a:off x="8196792" y="5550253"/>
                    <a:ext cx="1146518" cy="404494"/>
                  </a:xfrm>
                  <a:prstGeom prst="rect">
                    <a:avLst/>
                  </a:prstGeom>
                  <a:noFill/>
                </p:spPr>
                <p:txBody>
                  <a:bodyPr wrap="square" lIns="0" tIns="0" rIns="0" bIns="0" rtlCol="0">
                    <a:spAutoFit/>
                  </a:bodyPr>
                  <a:lstStyle/>
                  <a:p>
                    <a:pPr algn="ctr" defTabSz="914225">
                      <a:lnSpc>
                        <a:spcPct val="80000"/>
                      </a:lnSpc>
                      <a:spcBef>
                        <a:spcPct val="20000"/>
                      </a:spcBef>
                      <a:buSzPct val="80000"/>
                    </a:pPr>
                    <a:r>
                      <a:rPr lang="en-US" sz="1567" kern="0">
                        <a:gradFill>
                          <a:gsLst>
                            <a:gs pos="0">
                              <a:srgbClr val="000000">
                                <a:lumMod val="95000"/>
                                <a:lumOff val="5000"/>
                              </a:srgbClr>
                            </a:gs>
                            <a:gs pos="100000">
                              <a:srgbClr val="000000">
                                <a:lumMod val="95000"/>
                                <a:lumOff val="5000"/>
                              </a:srgbClr>
                            </a:gs>
                          </a:gsLst>
                          <a:lin ang="5400000" scaled="0"/>
                        </a:gradFill>
                        <a:latin typeface="Segoe UI" charset="0"/>
                        <a:ea typeface="MS PGothic" charset="0"/>
                      </a:rPr>
                      <a:t>Server</a:t>
                    </a:r>
                  </a:p>
                </p:txBody>
              </p:sp>
              <p:sp>
                <p:nvSpPr>
                  <p:cNvPr id="58" name="Round Same Side Corner Rectangle 57"/>
                  <p:cNvSpPr/>
                  <p:nvPr/>
                </p:nvSpPr>
                <p:spPr bwMode="auto">
                  <a:xfrm rot="5400000">
                    <a:off x="8083132" y="4114801"/>
                    <a:ext cx="1373839"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59" name="Round Same Side Corner Rectangle 58"/>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sp>
                <p:nvSpPr>
                  <p:cNvPr id="60" name="Round Same Side Corner Rectangle 59"/>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1567" kern="0">
                      <a:gradFill>
                        <a:gsLst>
                          <a:gs pos="0">
                            <a:srgbClr val="FFFFFF"/>
                          </a:gs>
                          <a:gs pos="100000">
                            <a:srgbClr val="FFFFFF"/>
                          </a:gs>
                        </a:gsLst>
                        <a:lin ang="5400000" scaled="0"/>
                      </a:gradFill>
                      <a:latin typeface="Segoe UI"/>
                    </a:endParaRPr>
                  </a:p>
                </p:txBody>
              </p:sp>
            </p:grpSp>
            <p:sp>
              <p:nvSpPr>
                <p:cNvPr id="61" name="Freeform 27"/>
                <p:cNvSpPr>
                  <a:spLocks noEditPoints="1"/>
                </p:cNvSpPr>
                <p:nvPr/>
              </p:nvSpPr>
              <p:spPr bwMode="auto">
                <a:xfrm>
                  <a:off x="7347029" y="568378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62" name="Freeform 27"/>
                <p:cNvSpPr>
                  <a:spLocks noEditPoints="1"/>
                </p:cNvSpPr>
                <p:nvPr/>
              </p:nvSpPr>
              <p:spPr bwMode="auto">
                <a:xfrm>
                  <a:off x="7347029" y="589120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63" name="Freeform 27"/>
                <p:cNvSpPr>
                  <a:spLocks noEditPoints="1"/>
                </p:cNvSpPr>
                <p:nvPr/>
              </p:nvSpPr>
              <p:spPr bwMode="auto">
                <a:xfrm>
                  <a:off x="7546930" y="5891201"/>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64" name="Freeform 27"/>
                <p:cNvSpPr>
                  <a:spLocks noEditPoints="1"/>
                </p:cNvSpPr>
                <p:nvPr/>
              </p:nvSpPr>
              <p:spPr bwMode="auto">
                <a:xfrm>
                  <a:off x="7347029" y="6098622"/>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65" name="Freeform 27"/>
                <p:cNvSpPr>
                  <a:spLocks noEditPoints="1"/>
                </p:cNvSpPr>
                <p:nvPr/>
              </p:nvSpPr>
              <p:spPr bwMode="auto">
                <a:xfrm>
                  <a:off x="7546930" y="6098622"/>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sp>
              <p:nvSpPr>
                <p:cNvPr id="66" name="Freeform 27"/>
                <p:cNvSpPr>
                  <a:spLocks noEditPoints="1"/>
                </p:cNvSpPr>
                <p:nvPr/>
              </p:nvSpPr>
              <p:spPr bwMode="auto">
                <a:xfrm>
                  <a:off x="7746830" y="6098622"/>
                  <a:ext cx="151834" cy="17068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567" kern="0">
                    <a:solidFill>
                      <a:sysClr val="windowText" lastClr="000000"/>
                    </a:solidFill>
                    <a:latin typeface="Segoe UI" charset="0"/>
                    <a:ea typeface="MS PGothic" charset="0"/>
                  </a:endParaRPr>
                </a:p>
              </p:txBody>
            </p:sp>
          </p:grpSp>
          <p:sp>
            <p:nvSpPr>
              <p:cNvPr id="224" name="Right Arrow 223"/>
              <p:cNvSpPr/>
              <p:nvPr/>
            </p:nvSpPr>
            <p:spPr bwMode="auto">
              <a:xfrm>
                <a:off x="4127419" y="5396804"/>
                <a:ext cx="1929981" cy="509361"/>
              </a:xfrm>
              <a:prstGeom prst="rightArrow">
                <a:avLst>
                  <a:gd name="adj1" fmla="val 59973"/>
                  <a:gd name="adj2" fmla="val 6496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kern="0">
                  <a:solidFill>
                    <a:srgbClr val="FFFFFF"/>
                  </a:solidFill>
                  <a:latin typeface="Segoe UI Light"/>
                  <a:ea typeface="Segoe UI" pitchFamily="34" charset="0"/>
                  <a:cs typeface="Segoe UI" pitchFamily="34" charset="0"/>
                </a:endParaRPr>
              </a:p>
            </p:txBody>
          </p:sp>
        </p:grpSp>
      </p:grpSp>
    </p:spTree>
    <p:extLst>
      <p:ext uri="{BB962C8B-B14F-4D97-AF65-F5344CB8AC3E}">
        <p14:creationId xmlns:p14="http://schemas.microsoft.com/office/powerpoint/2010/main" val="1480797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5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5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75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75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750"/>
                                        <p:tgtEl>
                                          <p:spTgt spid="3">
                                            <p:txEl>
                                              <p:pRg st="5" end="5"/>
                                            </p:txEl>
                                          </p:spTgt>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MapReduce</a:t>
            </a:r>
          </a:p>
        </p:txBody>
      </p:sp>
      <p:sp>
        <p:nvSpPr>
          <p:cNvPr id="70" name="Text Placeholder 2"/>
          <p:cNvSpPr>
            <a:spLocks noGrp="1"/>
          </p:cNvSpPr>
          <p:nvPr>
            <p:ph type="body" sz="quarter" idx="11"/>
          </p:nvPr>
        </p:nvSpPr>
        <p:spPr/>
        <p:txBody>
          <a:bodyPr/>
          <a:lstStyle/>
          <a:p>
            <a:r>
              <a:rPr lang="en-US" sz="3136"/>
              <a:t>Takes processing to where data is</a:t>
            </a:r>
          </a:p>
          <a:p>
            <a:pPr lvl="1"/>
            <a:r>
              <a:rPr lang="en-US" sz="1567">
                <a:gradFill>
                  <a:gsLst>
                    <a:gs pos="2920">
                      <a:schemeClr val="tx2"/>
                    </a:gs>
                    <a:gs pos="39000">
                      <a:schemeClr val="tx2"/>
                    </a:gs>
                  </a:gsLst>
                  <a:lin ang="5400000" scaled="0"/>
                </a:gradFill>
              </a:rPr>
              <a:t>Distributed processing: instead of serializing processing through one pipe, distributes computing locally where data is</a:t>
            </a:r>
          </a:p>
          <a:p>
            <a:pPr lvl="1"/>
            <a:r>
              <a:rPr lang="en-US" sz="1567">
                <a:gradFill>
                  <a:gsLst>
                    <a:gs pos="2920">
                      <a:schemeClr val="tx2"/>
                    </a:gs>
                    <a:gs pos="39000">
                      <a:schemeClr val="tx2"/>
                    </a:gs>
                  </a:gsLst>
                  <a:lin ang="5400000" scaled="0"/>
                </a:gradFill>
              </a:rPr>
              <a:t>Brings back only the resultant data</a:t>
            </a:r>
          </a:p>
          <a:p>
            <a:pPr lvl="1"/>
            <a:r>
              <a:rPr lang="en-US" sz="1567">
                <a:gradFill>
                  <a:gsLst>
                    <a:gs pos="2920">
                      <a:schemeClr val="tx2"/>
                    </a:gs>
                    <a:gs pos="39000">
                      <a:schemeClr val="tx2"/>
                    </a:gs>
                  </a:gsLst>
                  <a:lin ang="5400000" scaled="0"/>
                </a:gradFill>
              </a:rPr>
              <a:t>Scales linearly as you add nodes</a:t>
            </a:r>
          </a:p>
          <a:p>
            <a:r>
              <a:rPr lang="en-US" sz="3136"/>
              <a:t>Three-step execution </a:t>
            </a:r>
          </a:p>
          <a:p>
            <a:pPr lvl="1"/>
            <a:r>
              <a:rPr lang="en-US" sz="1567">
                <a:gradFill>
                  <a:gsLst>
                    <a:gs pos="2920">
                      <a:schemeClr val="tx2"/>
                    </a:gs>
                    <a:gs pos="39000">
                      <a:schemeClr val="tx2"/>
                    </a:gs>
                  </a:gsLst>
                  <a:lin ang="5400000" scaled="0"/>
                </a:gradFill>
              </a:rPr>
              <a:t>Map: Developer writes map functions to the data</a:t>
            </a:r>
          </a:p>
          <a:p>
            <a:pPr lvl="1"/>
            <a:r>
              <a:rPr lang="en-US" sz="1567">
                <a:gradFill>
                  <a:gsLst>
                    <a:gs pos="2920">
                      <a:schemeClr val="tx2"/>
                    </a:gs>
                    <a:gs pos="39000">
                      <a:schemeClr val="tx2"/>
                    </a:gs>
                  </a:gsLst>
                  <a:lin ang="5400000" scaled="0"/>
                </a:gradFill>
              </a:rPr>
              <a:t>Shuffle / Distributes: Framework automatically shuffles for you (networking, synchronization, recovery, scheduling)</a:t>
            </a:r>
          </a:p>
          <a:p>
            <a:pPr lvl="1"/>
            <a:r>
              <a:rPr lang="en-US" sz="1567">
                <a:gradFill>
                  <a:gsLst>
                    <a:gs pos="2920">
                      <a:schemeClr val="tx2"/>
                    </a:gs>
                    <a:gs pos="39000">
                      <a:schemeClr val="tx2"/>
                    </a:gs>
                  </a:gsLst>
                  <a:lin ang="5400000" scaled="0"/>
                </a:gradFill>
              </a:rPr>
              <a:t>Reduce: Developer writes reduce functions to bring resultant data back</a:t>
            </a:r>
          </a:p>
        </p:txBody>
      </p:sp>
      <p:grpSp>
        <p:nvGrpSpPr>
          <p:cNvPr id="4" name="Group 3"/>
          <p:cNvGrpSpPr/>
          <p:nvPr/>
        </p:nvGrpSpPr>
        <p:grpSpPr>
          <a:xfrm>
            <a:off x="423061" y="4048530"/>
            <a:ext cx="11301956" cy="2606208"/>
            <a:chOff x="430722" y="4129304"/>
            <a:chExt cx="11530219" cy="2658845"/>
          </a:xfrm>
        </p:grpSpPr>
        <p:sp>
          <p:nvSpPr>
            <p:cNvPr id="151" name="Rectangle 150"/>
            <p:cNvSpPr/>
            <p:nvPr>
              <p:custDataLst>
                <p:tags r:id="rId1"/>
              </p:custDataLst>
            </p:nvPr>
          </p:nvSpPr>
          <p:spPr bwMode="auto">
            <a:xfrm>
              <a:off x="430722" y="4129304"/>
              <a:ext cx="11530219" cy="26588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89630" rIns="89626" bIns="44812" numCol="1" rtlCol="0" anchor="t" anchorCtr="0" compatLnSpc="1">
              <a:prstTxWarp prst="textNoShape">
                <a:avLst/>
              </a:prstTxWarp>
            </a:bodyPr>
            <a:lstStyle/>
            <a:p>
              <a:pPr algn="ctr" defTabSz="914225" fontAlgn="base">
                <a:lnSpc>
                  <a:spcPct val="90000"/>
                </a:lnSpc>
                <a:spcBef>
                  <a:spcPct val="20000"/>
                </a:spcBef>
                <a:spcAft>
                  <a:spcPct val="0"/>
                </a:spcAft>
                <a:buSzPct val="80000"/>
              </a:pPr>
              <a:endParaRPr lang="en-US" sz="1371" b="1" kern="0">
                <a:ln>
                  <a:solidFill>
                    <a:srgbClr val="FFFFFF">
                      <a:alpha val="0"/>
                    </a:srgbClr>
                  </a:solidFill>
                </a:ln>
                <a:solidFill>
                  <a:srgbClr val="595959"/>
                </a:solidFill>
                <a:latin typeface="Segoe UI"/>
              </a:endParaRPr>
            </a:p>
          </p:txBody>
        </p:sp>
        <p:grpSp>
          <p:nvGrpSpPr>
            <p:cNvPr id="43" name="Group 42"/>
            <p:cNvGrpSpPr/>
            <p:nvPr/>
          </p:nvGrpSpPr>
          <p:grpSpPr>
            <a:xfrm>
              <a:off x="2545578" y="4243558"/>
              <a:ext cx="7300506" cy="2418742"/>
              <a:chOff x="3250943" y="4243558"/>
              <a:chExt cx="7300506" cy="2418742"/>
            </a:xfrm>
          </p:grpSpPr>
          <p:sp>
            <p:nvSpPr>
              <p:cNvPr id="66" name="Rectangle 65"/>
              <p:cNvSpPr/>
              <p:nvPr>
                <p:custDataLst>
                  <p:tags r:id="rId2"/>
                </p:custDataLst>
              </p:nvPr>
            </p:nvSpPr>
            <p:spPr>
              <a:xfrm>
                <a:off x="6657992" y="4276647"/>
                <a:ext cx="3893457" cy="2376764"/>
              </a:xfrm>
              <a:prstGeom prst="rect">
                <a:avLst/>
              </a:prstGeom>
              <a:solidFill>
                <a:sysClr val="window" lastClr="FFFFFF"/>
              </a:solidFill>
              <a:ln w="9525" cap="flat" cmpd="sng" algn="ctr">
                <a:solidFill>
                  <a:schemeClr val="accent2"/>
                </a:solidFill>
                <a:prstDash val="solid"/>
              </a:ln>
              <a:effectLst/>
            </p:spPr>
            <p:txBody>
              <a:bodyPr wrap="square">
                <a:noAutofit/>
              </a:bodyPr>
              <a:lstStyle/>
              <a:p>
                <a:pPr defTabSz="896214">
                  <a:defRPr/>
                </a:pPr>
                <a:r>
                  <a:rPr lang="en-US" sz="1371" b="1" kern="0">
                    <a:ln>
                      <a:solidFill>
                        <a:srgbClr val="FFFFFF">
                          <a:alpha val="0"/>
                        </a:srgbClr>
                      </a:solidFill>
                    </a:ln>
                    <a:solidFill>
                      <a:srgbClr val="6F6F6F"/>
                    </a:solidFill>
                    <a:latin typeface="Consolas" pitchFamily="49" charset="0"/>
                    <a:ea typeface="MS PGothic" charset="0"/>
                    <a:cs typeface="Consolas" pitchFamily="49" charset="0"/>
                  </a:rPr>
                  <a:t>// Map Reduce function in JavaScript</a:t>
                </a:r>
              </a:p>
              <a:p>
                <a:pPr defTabSz="896214">
                  <a:spcBef>
                    <a:spcPts val="588"/>
                  </a:spcBef>
                  <a:defRPr/>
                </a:pPr>
                <a:r>
                  <a:rPr lang="en-US" sz="882" kern="0" err="1">
                    <a:ln>
                      <a:solidFill>
                        <a:srgbClr val="FFFFFF">
                          <a:alpha val="0"/>
                        </a:srgbClr>
                      </a:solidFill>
                    </a:ln>
                    <a:solidFill>
                      <a:srgbClr val="6F6F6F"/>
                    </a:solidFill>
                    <a:latin typeface="Consolas" pitchFamily="49" charset="0"/>
                    <a:ea typeface="MS PGothic" charset="0"/>
                    <a:cs typeface="Consolas" pitchFamily="49" charset="0"/>
                  </a:rPr>
                  <a:t>var</a:t>
                </a:r>
                <a:r>
                  <a:rPr lang="en-US" sz="882" kern="0">
                    <a:ln>
                      <a:solidFill>
                        <a:srgbClr val="FFFFFF">
                          <a:alpha val="0"/>
                        </a:srgbClr>
                      </a:solidFill>
                    </a:ln>
                    <a:solidFill>
                      <a:srgbClr val="6F6F6F"/>
                    </a:solidFill>
                    <a:latin typeface="Consolas" pitchFamily="49" charset="0"/>
                    <a:ea typeface="MS PGothic" charset="0"/>
                    <a:cs typeface="Consolas" pitchFamily="49" charset="0"/>
                  </a:rPr>
                  <a:t> </a:t>
                </a:r>
                <a:r>
                  <a:rPr lang="en-US" sz="882" b="1" kern="0">
                    <a:ln>
                      <a:solidFill>
                        <a:srgbClr val="FFFFFF">
                          <a:alpha val="0"/>
                        </a:srgbClr>
                      </a:solidFill>
                    </a:ln>
                    <a:solidFill>
                      <a:srgbClr val="6F6F6F"/>
                    </a:solidFill>
                    <a:latin typeface="Consolas" pitchFamily="49" charset="0"/>
                    <a:ea typeface="MS PGothic" charset="0"/>
                    <a:cs typeface="Consolas" pitchFamily="49" charset="0"/>
                  </a:rPr>
                  <a:t>map</a:t>
                </a:r>
                <a:r>
                  <a:rPr lang="en-US" sz="882" kern="0">
                    <a:ln>
                      <a:solidFill>
                        <a:srgbClr val="FFFFFF">
                          <a:alpha val="0"/>
                        </a:srgbClr>
                      </a:solidFill>
                    </a:ln>
                    <a:solidFill>
                      <a:srgbClr val="6F6F6F"/>
                    </a:solidFill>
                    <a:latin typeface="Consolas" pitchFamily="49" charset="0"/>
                    <a:ea typeface="MS PGothic" charset="0"/>
                    <a:cs typeface="Consolas" pitchFamily="49" charset="0"/>
                  </a:rPr>
                  <a:t> = function (key, value, context) {</a:t>
                </a:r>
              </a:p>
              <a:p>
                <a:pPr defTabSz="896214">
                  <a:defRPr/>
                </a:pPr>
                <a:r>
                  <a:rPr lang="en-US" sz="882" kern="0" err="1">
                    <a:ln>
                      <a:solidFill>
                        <a:srgbClr val="FFFFFF">
                          <a:alpha val="0"/>
                        </a:srgbClr>
                      </a:solidFill>
                    </a:ln>
                    <a:solidFill>
                      <a:srgbClr val="6F6F6F"/>
                    </a:solidFill>
                    <a:latin typeface="Consolas" pitchFamily="49" charset="0"/>
                    <a:ea typeface="MS PGothic" charset="0"/>
                    <a:cs typeface="Consolas" pitchFamily="49" charset="0"/>
                  </a:rPr>
                  <a:t>var</a:t>
                </a:r>
                <a:r>
                  <a:rPr lang="en-US" sz="882" kern="0">
                    <a:ln>
                      <a:solidFill>
                        <a:srgbClr val="FFFFFF">
                          <a:alpha val="0"/>
                        </a:srgbClr>
                      </a:solidFill>
                    </a:ln>
                    <a:solidFill>
                      <a:srgbClr val="6F6F6F"/>
                    </a:solidFill>
                    <a:latin typeface="Consolas" pitchFamily="49" charset="0"/>
                    <a:ea typeface="MS PGothic" charset="0"/>
                    <a:cs typeface="Consolas" pitchFamily="49" charset="0"/>
                  </a:rPr>
                  <a:t> words = </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value.split</a:t>
                </a:r>
                <a:r>
                  <a:rPr lang="en-US" sz="882" kern="0">
                    <a:ln>
                      <a:solidFill>
                        <a:srgbClr val="FFFFFF">
                          <a:alpha val="0"/>
                        </a:srgbClr>
                      </a:solidFill>
                    </a:ln>
                    <a:solidFill>
                      <a:srgbClr val="6F6F6F"/>
                    </a:solidFill>
                    <a:latin typeface="Consolas" pitchFamily="49" charset="0"/>
                    <a:ea typeface="MS PGothic" charset="0"/>
                    <a:cs typeface="Consolas" pitchFamily="49" charset="0"/>
                  </a:rPr>
                  <a:t>(/[^a-</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zA</a:t>
                </a:r>
                <a:r>
                  <a:rPr lang="en-US" sz="882" kern="0">
                    <a:ln>
                      <a:solidFill>
                        <a:srgbClr val="FFFFFF">
                          <a:alpha val="0"/>
                        </a:srgbClr>
                      </a:solidFill>
                    </a:ln>
                    <a:solidFill>
                      <a:srgbClr val="6F6F6F"/>
                    </a:solidFill>
                    <a:latin typeface="Consolas" pitchFamily="49" charset="0"/>
                    <a:ea typeface="MS PGothic" charset="0"/>
                    <a:cs typeface="Consolas" pitchFamily="49" charset="0"/>
                  </a:rPr>
                  <a:t>-Z]/);</a:t>
                </a:r>
              </a:p>
              <a:p>
                <a:pPr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for (</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var</a:t>
                </a:r>
                <a:r>
                  <a:rPr lang="en-US" sz="882" kern="0">
                    <a:ln>
                      <a:solidFill>
                        <a:srgbClr val="FFFFFF">
                          <a:alpha val="0"/>
                        </a:srgbClr>
                      </a:solidFill>
                    </a:ln>
                    <a:solidFill>
                      <a:srgbClr val="6F6F6F"/>
                    </a:solidFill>
                    <a:latin typeface="Consolas" pitchFamily="49" charset="0"/>
                    <a:ea typeface="MS PGothic" charset="0"/>
                    <a:cs typeface="Consolas" pitchFamily="49" charset="0"/>
                  </a:rPr>
                  <a:t> i = 0; i &lt; </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words.length</a:t>
                </a:r>
                <a:r>
                  <a:rPr lang="en-US" sz="882" kern="0">
                    <a:ln>
                      <a:solidFill>
                        <a:srgbClr val="FFFFFF">
                          <a:alpha val="0"/>
                        </a:srgbClr>
                      </a:solidFill>
                    </a:ln>
                    <a:solidFill>
                      <a:srgbClr val="6F6F6F"/>
                    </a:solidFill>
                    <a:latin typeface="Consolas" pitchFamily="49" charset="0"/>
                    <a:ea typeface="MS PGothic" charset="0"/>
                    <a:cs typeface="Consolas" pitchFamily="49" charset="0"/>
                  </a:rPr>
                  <a:t>; i++) {</a:t>
                </a:r>
              </a:p>
              <a:p>
                <a:pPr marL="896214"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if (words[i] !== "")</a:t>
                </a:r>
              </a:p>
              <a:p>
                <a:pPr defTabSz="896214">
                  <a:defRPr/>
                </a:pPr>
                <a:r>
                  <a:rPr lang="en-US" sz="882" kern="0" err="1">
                    <a:ln>
                      <a:solidFill>
                        <a:srgbClr val="FFFFFF">
                          <a:alpha val="0"/>
                        </a:srgbClr>
                      </a:solidFill>
                    </a:ln>
                    <a:solidFill>
                      <a:srgbClr val="6F6F6F"/>
                    </a:solidFill>
                    <a:latin typeface="Consolas" pitchFamily="49" charset="0"/>
                    <a:ea typeface="MS PGothic" charset="0"/>
                    <a:cs typeface="Consolas" pitchFamily="49" charset="0"/>
                  </a:rPr>
                  <a:t>context.write</a:t>
                </a:r>
                <a:r>
                  <a:rPr lang="en-US" sz="882" kern="0">
                    <a:ln>
                      <a:solidFill>
                        <a:srgbClr val="FFFFFF">
                          <a:alpha val="0"/>
                        </a:srgbClr>
                      </a:solidFill>
                    </a:ln>
                    <a:solidFill>
                      <a:srgbClr val="6F6F6F"/>
                    </a:solidFill>
                    <a:latin typeface="Consolas" pitchFamily="49" charset="0"/>
                    <a:ea typeface="MS PGothic" charset="0"/>
                    <a:cs typeface="Consolas" pitchFamily="49" charset="0"/>
                  </a:rPr>
                  <a:t>(words[i].</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toLowerCase</a:t>
                </a:r>
                <a:r>
                  <a:rPr lang="en-US" sz="882" kern="0">
                    <a:ln>
                      <a:solidFill>
                        <a:srgbClr val="FFFFFF">
                          <a:alpha val="0"/>
                        </a:srgbClr>
                      </a:solidFill>
                    </a:ln>
                    <a:solidFill>
                      <a:srgbClr val="6F6F6F"/>
                    </a:solidFill>
                    <a:latin typeface="Consolas" pitchFamily="49" charset="0"/>
                    <a:ea typeface="MS PGothic" charset="0"/>
                    <a:cs typeface="Consolas" pitchFamily="49" charset="0"/>
                  </a:rPr>
                  <a:t>(),</a:t>
                </a:r>
              </a:p>
              <a:p>
                <a:pPr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1);}</a:t>
                </a:r>
              </a:p>
              <a:p>
                <a:pPr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a:t>
                </a:r>
              </a:p>
              <a:p>
                <a:pPr defTabSz="896214">
                  <a:spcBef>
                    <a:spcPts val="588"/>
                  </a:spcBef>
                  <a:defRPr/>
                </a:pPr>
                <a:r>
                  <a:rPr lang="en-US" sz="882" kern="0" err="1">
                    <a:ln>
                      <a:solidFill>
                        <a:srgbClr val="FFFFFF">
                          <a:alpha val="0"/>
                        </a:srgbClr>
                      </a:solidFill>
                    </a:ln>
                    <a:solidFill>
                      <a:srgbClr val="6F6F6F"/>
                    </a:solidFill>
                    <a:latin typeface="Consolas" pitchFamily="49" charset="0"/>
                    <a:ea typeface="MS PGothic" charset="0"/>
                    <a:cs typeface="Consolas" pitchFamily="49" charset="0"/>
                  </a:rPr>
                  <a:t>var</a:t>
                </a:r>
                <a:r>
                  <a:rPr lang="en-US" sz="882" kern="0">
                    <a:ln>
                      <a:solidFill>
                        <a:srgbClr val="FFFFFF">
                          <a:alpha val="0"/>
                        </a:srgbClr>
                      </a:solidFill>
                    </a:ln>
                    <a:solidFill>
                      <a:srgbClr val="6F6F6F"/>
                    </a:solidFill>
                    <a:latin typeface="Consolas" pitchFamily="49" charset="0"/>
                    <a:ea typeface="MS PGothic" charset="0"/>
                    <a:cs typeface="Consolas" pitchFamily="49" charset="0"/>
                  </a:rPr>
                  <a:t> </a:t>
                </a:r>
                <a:r>
                  <a:rPr lang="en-US" sz="882" b="1" kern="0">
                    <a:ln>
                      <a:solidFill>
                        <a:srgbClr val="FFFFFF">
                          <a:alpha val="0"/>
                        </a:srgbClr>
                      </a:solidFill>
                    </a:ln>
                    <a:solidFill>
                      <a:srgbClr val="6F6F6F"/>
                    </a:solidFill>
                    <a:latin typeface="Consolas" pitchFamily="49" charset="0"/>
                    <a:ea typeface="MS PGothic" charset="0"/>
                    <a:cs typeface="Consolas" pitchFamily="49" charset="0"/>
                  </a:rPr>
                  <a:t>reduce</a:t>
                </a:r>
                <a:r>
                  <a:rPr lang="en-US" sz="882" kern="0">
                    <a:ln>
                      <a:solidFill>
                        <a:srgbClr val="FFFFFF">
                          <a:alpha val="0"/>
                        </a:srgbClr>
                      </a:solidFill>
                    </a:ln>
                    <a:solidFill>
                      <a:srgbClr val="6F6F6F"/>
                    </a:solidFill>
                    <a:latin typeface="Consolas" pitchFamily="49" charset="0"/>
                    <a:ea typeface="MS PGothic" charset="0"/>
                    <a:cs typeface="Consolas" pitchFamily="49" charset="0"/>
                  </a:rPr>
                  <a:t> = function (key, values, context) {</a:t>
                </a:r>
              </a:p>
              <a:p>
                <a:pPr defTabSz="896214">
                  <a:defRPr/>
                </a:pPr>
                <a:r>
                  <a:rPr lang="en-US" sz="882" kern="0" err="1">
                    <a:ln>
                      <a:solidFill>
                        <a:srgbClr val="FFFFFF">
                          <a:alpha val="0"/>
                        </a:srgbClr>
                      </a:solidFill>
                    </a:ln>
                    <a:solidFill>
                      <a:srgbClr val="6F6F6F"/>
                    </a:solidFill>
                    <a:latin typeface="Consolas" pitchFamily="49" charset="0"/>
                    <a:ea typeface="MS PGothic" charset="0"/>
                    <a:cs typeface="Consolas" pitchFamily="49" charset="0"/>
                  </a:rPr>
                  <a:t>var</a:t>
                </a:r>
                <a:r>
                  <a:rPr lang="en-US" sz="882" kern="0">
                    <a:ln>
                      <a:solidFill>
                        <a:srgbClr val="FFFFFF">
                          <a:alpha val="0"/>
                        </a:srgbClr>
                      </a:solidFill>
                    </a:ln>
                    <a:solidFill>
                      <a:srgbClr val="6F6F6F"/>
                    </a:solidFill>
                    <a:latin typeface="Consolas" pitchFamily="49" charset="0"/>
                    <a:ea typeface="MS PGothic" charset="0"/>
                    <a:cs typeface="Consolas" pitchFamily="49" charset="0"/>
                  </a:rPr>
                  <a:t> sum = 0;</a:t>
                </a:r>
              </a:p>
              <a:p>
                <a:pPr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while (</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values.hasNext</a:t>
                </a:r>
                <a:r>
                  <a:rPr lang="en-US" sz="882" kern="0">
                    <a:ln>
                      <a:solidFill>
                        <a:srgbClr val="FFFFFF">
                          <a:alpha val="0"/>
                        </a:srgbClr>
                      </a:solidFill>
                    </a:ln>
                    <a:solidFill>
                      <a:srgbClr val="6F6F6F"/>
                    </a:solidFill>
                    <a:latin typeface="Consolas" pitchFamily="49" charset="0"/>
                    <a:ea typeface="MS PGothic" charset="0"/>
                    <a:cs typeface="Consolas" pitchFamily="49" charset="0"/>
                  </a:rPr>
                  <a:t>()) {</a:t>
                </a:r>
              </a:p>
              <a:p>
                <a:pPr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sum += </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parseInt</a:t>
                </a:r>
                <a:r>
                  <a:rPr lang="en-US" sz="882" kern="0">
                    <a:ln>
                      <a:solidFill>
                        <a:srgbClr val="FFFFFF">
                          <a:alpha val="0"/>
                        </a:srgbClr>
                      </a:solidFill>
                    </a:ln>
                    <a:solidFill>
                      <a:srgbClr val="6F6F6F"/>
                    </a:solidFill>
                    <a:latin typeface="Consolas" pitchFamily="49" charset="0"/>
                    <a:ea typeface="MS PGothic" charset="0"/>
                    <a:cs typeface="Consolas" pitchFamily="49" charset="0"/>
                  </a:rPr>
                  <a:t>(</a:t>
                </a:r>
                <a:r>
                  <a:rPr lang="en-US" sz="882" kern="0" err="1">
                    <a:ln>
                      <a:solidFill>
                        <a:srgbClr val="FFFFFF">
                          <a:alpha val="0"/>
                        </a:srgbClr>
                      </a:solidFill>
                    </a:ln>
                    <a:solidFill>
                      <a:srgbClr val="6F6F6F"/>
                    </a:solidFill>
                    <a:latin typeface="Consolas" pitchFamily="49" charset="0"/>
                    <a:ea typeface="MS PGothic" charset="0"/>
                    <a:cs typeface="Consolas" pitchFamily="49" charset="0"/>
                  </a:rPr>
                  <a:t>values.next</a:t>
                </a:r>
                <a:r>
                  <a:rPr lang="en-US" sz="882" kern="0">
                    <a:ln>
                      <a:solidFill>
                        <a:srgbClr val="FFFFFF">
                          <a:alpha val="0"/>
                        </a:srgbClr>
                      </a:solidFill>
                    </a:ln>
                    <a:solidFill>
                      <a:srgbClr val="6F6F6F"/>
                    </a:solidFill>
                    <a:latin typeface="Consolas" pitchFamily="49" charset="0"/>
                    <a:ea typeface="MS PGothic" charset="0"/>
                    <a:cs typeface="Consolas" pitchFamily="49" charset="0"/>
                  </a:rPr>
                  <a:t>());</a:t>
                </a:r>
              </a:p>
              <a:p>
                <a:pPr marL="448107"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a:t>
                </a:r>
              </a:p>
              <a:p>
                <a:pPr defTabSz="896214">
                  <a:defRPr/>
                </a:pPr>
                <a:r>
                  <a:rPr lang="en-US" sz="882" kern="0" err="1">
                    <a:ln>
                      <a:solidFill>
                        <a:srgbClr val="FFFFFF">
                          <a:alpha val="0"/>
                        </a:srgbClr>
                      </a:solidFill>
                    </a:ln>
                    <a:solidFill>
                      <a:srgbClr val="6F6F6F"/>
                    </a:solidFill>
                    <a:latin typeface="Consolas" pitchFamily="49" charset="0"/>
                    <a:ea typeface="MS PGothic" charset="0"/>
                    <a:cs typeface="Consolas" pitchFamily="49" charset="0"/>
                  </a:rPr>
                  <a:t>context.write</a:t>
                </a:r>
                <a:r>
                  <a:rPr lang="en-US" sz="882" kern="0">
                    <a:ln>
                      <a:solidFill>
                        <a:srgbClr val="FFFFFF">
                          <a:alpha val="0"/>
                        </a:srgbClr>
                      </a:solidFill>
                    </a:ln>
                    <a:solidFill>
                      <a:srgbClr val="6F6F6F"/>
                    </a:solidFill>
                    <a:latin typeface="Consolas" pitchFamily="49" charset="0"/>
                    <a:ea typeface="MS PGothic" charset="0"/>
                    <a:cs typeface="Consolas" pitchFamily="49" charset="0"/>
                  </a:rPr>
                  <a:t>(key, sum);</a:t>
                </a:r>
              </a:p>
              <a:p>
                <a:pPr defTabSz="896214">
                  <a:defRPr/>
                </a:pPr>
                <a:r>
                  <a:rPr lang="en-US" sz="882" kern="0">
                    <a:ln>
                      <a:solidFill>
                        <a:srgbClr val="FFFFFF">
                          <a:alpha val="0"/>
                        </a:srgbClr>
                      </a:solidFill>
                    </a:ln>
                    <a:solidFill>
                      <a:srgbClr val="6F6F6F"/>
                    </a:solidFill>
                    <a:latin typeface="Consolas" pitchFamily="49" charset="0"/>
                    <a:ea typeface="MS PGothic" charset="0"/>
                    <a:cs typeface="Consolas" pitchFamily="49" charset="0"/>
                  </a:rPr>
                  <a:t>};</a:t>
                </a:r>
              </a:p>
            </p:txBody>
          </p:sp>
          <p:grpSp>
            <p:nvGrpSpPr>
              <p:cNvPr id="3" name="Group 2"/>
              <p:cNvGrpSpPr/>
              <p:nvPr/>
            </p:nvGrpSpPr>
            <p:grpSpPr>
              <a:xfrm>
                <a:off x="3250943" y="4243558"/>
                <a:ext cx="2672637" cy="2418742"/>
                <a:chOff x="5861685" y="1512253"/>
                <a:chExt cx="5669280" cy="4643014"/>
              </a:xfrm>
            </p:grpSpPr>
            <p:sp>
              <p:nvSpPr>
                <p:cNvPr id="118" name="Rectangle 117"/>
                <p:cNvSpPr/>
                <p:nvPr>
                  <p:custDataLst>
                    <p:tags r:id="rId3"/>
                  </p:custDataLst>
                </p:nvPr>
              </p:nvSpPr>
              <p:spPr bwMode="auto">
                <a:xfrm>
                  <a:off x="604456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lnSpc>
                      <a:spcPct val="90000"/>
                    </a:lnSpc>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Shuffle</a:t>
                  </a:r>
                </a:p>
              </p:txBody>
            </p:sp>
            <p:sp>
              <p:nvSpPr>
                <p:cNvPr id="119" name="Rectangle 118"/>
                <p:cNvSpPr/>
                <p:nvPr>
                  <p:custDataLst>
                    <p:tags r:id="rId4"/>
                  </p:custDataLst>
                </p:nvPr>
              </p:nvSpPr>
              <p:spPr bwMode="auto">
                <a:xfrm>
                  <a:off x="604456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Reduce</a:t>
                  </a:r>
                </a:p>
              </p:txBody>
            </p:sp>
            <p:sp>
              <p:nvSpPr>
                <p:cNvPr id="120" name="Rectangle 119"/>
                <p:cNvSpPr/>
                <p:nvPr>
                  <p:custDataLst>
                    <p:tags r:id="rId5"/>
                  </p:custDataLst>
                </p:nvPr>
              </p:nvSpPr>
              <p:spPr bwMode="auto">
                <a:xfrm>
                  <a:off x="7964805" y="431641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Shuffle</a:t>
                  </a:r>
                </a:p>
              </p:txBody>
            </p:sp>
            <p:sp>
              <p:nvSpPr>
                <p:cNvPr id="121" name="Rectangle 120"/>
                <p:cNvSpPr/>
                <p:nvPr>
                  <p:custDataLst>
                    <p:tags r:id="rId6"/>
                  </p:custDataLst>
                </p:nvPr>
              </p:nvSpPr>
              <p:spPr bwMode="auto">
                <a:xfrm>
                  <a:off x="7964805" y="501745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Reduce</a:t>
                  </a:r>
                </a:p>
              </p:txBody>
            </p:sp>
            <p:sp>
              <p:nvSpPr>
                <p:cNvPr id="122" name="Rectangle 121"/>
                <p:cNvSpPr/>
                <p:nvPr>
                  <p:custDataLst>
                    <p:tags r:id="rId7"/>
                  </p:custDataLst>
                </p:nvPr>
              </p:nvSpPr>
              <p:spPr bwMode="auto">
                <a:xfrm>
                  <a:off x="7541493" y="5718495"/>
                  <a:ext cx="2457259" cy="4367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lnSpc>
                      <a:spcPct val="90000"/>
                    </a:lnSpc>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Output domain</a:t>
                  </a:r>
                </a:p>
              </p:txBody>
            </p:sp>
            <p:sp>
              <p:nvSpPr>
                <p:cNvPr id="123" name="Rectangle 122"/>
                <p:cNvSpPr/>
                <p:nvPr>
                  <p:custDataLst>
                    <p:tags r:id="rId8"/>
                  </p:custDataLst>
                </p:nvPr>
              </p:nvSpPr>
              <p:spPr bwMode="auto">
                <a:xfrm>
                  <a:off x="988504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Map</a:t>
                  </a:r>
                </a:p>
              </p:txBody>
            </p:sp>
            <p:sp>
              <p:nvSpPr>
                <p:cNvPr id="124" name="Rectangle 123"/>
                <p:cNvSpPr/>
                <p:nvPr>
                  <p:custDataLst>
                    <p:tags r:id="rId9"/>
                  </p:custDataLst>
                </p:nvPr>
              </p:nvSpPr>
              <p:spPr bwMode="auto">
                <a:xfrm>
                  <a:off x="796480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Map</a:t>
                  </a:r>
                </a:p>
              </p:txBody>
            </p:sp>
            <p:sp>
              <p:nvSpPr>
                <p:cNvPr id="125" name="Rectangle 124"/>
                <p:cNvSpPr/>
                <p:nvPr>
                  <p:custDataLst>
                    <p:tags r:id="rId10"/>
                  </p:custDataLst>
                </p:nvPr>
              </p:nvSpPr>
              <p:spPr bwMode="auto">
                <a:xfrm>
                  <a:off x="604456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Map</a:t>
                  </a:r>
                </a:p>
              </p:txBody>
            </p:sp>
            <p:sp>
              <p:nvSpPr>
                <p:cNvPr id="126" name="Rectangle 125"/>
                <p:cNvSpPr/>
                <p:nvPr>
                  <p:custDataLst>
                    <p:tags r:id="rId11"/>
                  </p:custDataLst>
                </p:nvPr>
              </p:nvSpPr>
              <p:spPr bwMode="auto">
                <a:xfrm>
                  <a:off x="796480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lnSpc>
                      <a:spcPct val="90000"/>
                    </a:lnSpc>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Shuffle</a:t>
                  </a:r>
                </a:p>
              </p:txBody>
            </p:sp>
            <p:sp>
              <p:nvSpPr>
                <p:cNvPr id="127" name="Rectangle 126"/>
                <p:cNvSpPr/>
                <p:nvPr>
                  <p:custDataLst>
                    <p:tags r:id="rId12"/>
                  </p:custDataLst>
                </p:nvPr>
              </p:nvSpPr>
              <p:spPr bwMode="auto">
                <a:xfrm>
                  <a:off x="988504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lnSpc>
                      <a:spcPct val="90000"/>
                    </a:lnSpc>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Shuffle</a:t>
                  </a:r>
                </a:p>
              </p:txBody>
            </p:sp>
            <p:sp>
              <p:nvSpPr>
                <p:cNvPr id="128" name="Rectangle 127"/>
                <p:cNvSpPr/>
                <p:nvPr>
                  <p:custDataLst>
                    <p:tags r:id="rId13"/>
                  </p:custDataLst>
                </p:nvPr>
              </p:nvSpPr>
              <p:spPr bwMode="auto">
                <a:xfrm>
                  <a:off x="796480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Reduce</a:t>
                  </a:r>
                </a:p>
              </p:txBody>
            </p:sp>
            <p:sp>
              <p:nvSpPr>
                <p:cNvPr id="129" name="Rectangle 128"/>
                <p:cNvSpPr/>
                <p:nvPr>
                  <p:custDataLst>
                    <p:tags r:id="rId14"/>
                  </p:custDataLst>
                </p:nvPr>
              </p:nvSpPr>
              <p:spPr bwMode="auto">
                <a:xfrm>
                  <a:off x="988504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noAutofit/>
                </a:bodyPr>
                <a:lstStyle/>
                <a:p>
                  <a:pPr algn="ctr" defTabSz="895919" fontAlgn="base">
                    <a:spcBef>
                      <a:spcPct val="0"/>
                    </a:spcBef>
                    <a:spcAft>
                      <a:spcPct val="0"/>
                    </a:spcAft>
                  </a:pPr>
                  <a:r>
                    <a:rPr lang="en-US" sz="980" kern="0">
                      <a:ln>
                        <a:solidFill>
                          <a:srgbClr val="FFFFFF">
                            <a:alpha val="0"/>
                          </a:srgbClr>
                        </a:solidFill>
                      </a:ln>
                      <a:gradFill>
                        <a:gsLst>
                          <a:gs pos="0">
                            <a:srgbClr val="FFFFFF"/>
                          </a:gs>
                          <a:gs pos="100000">
                            <a:srgbClr val="FFFFFF"/>
                          </a:gs>
                        </a:gsLst>
                        <a:lin ang="5400000" scaled="0"/>
                      </a:gradFill>
                      <a:latin typeface="Segoe UI"/>
                    </a:rPr>
                    <a:t>Reduce</a:t>
                  </a:r>
                </a:p>
              </p:txBody>
            </p:sp>
            <p:sp>
              <p:nvSpPr>
                <p:cNvPr id="130" name="Rectangle 129"/>
                <p:cNvSpPr/>
                <p:nvPr>
                  <p:custDataLst>
                    <p:tags r:id="rId15"/>
                  </p:custDataLst>
                </p:nvPr>
              </p:nvSpPr>
              <p:spPr bwMode="auto">
                <a:xfrm>
                  <a:off x="586168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5919" fontAlgn="base">
                    <a:spcBef>
                      <a:spcPct val="0"/>
                    </a:spcBef>
                    <a:spcAft>
                      <a:spcPct val="0"/>
                    </a:spcAft>
                  </a:pPr>
                  <a:endParaRPr lang="en-US" sz="1077" b="1" kern="0">
                    <a:ln>
                      <a:solidFill>
                        <a:srgbClr val="FFFFFF">
                          <a:alpha val="0"/>
                        </a:srgbClr>
                      </a:solidFill>
                    </a:ln>
                    <a:solidFill>
                      <a:srgbClr val="6F6F6F"/>
                    </a:solidFill>
                    <a:latin typeface="Segoe UI"/>
                  </a:endParaRPr>
                </a:p>
              </p:txBody>
            </p:sp>
            <p:sp>
              <p:nvSpPr>
                <p:cNvPr id="131" name="Rectangle 130"/>
                <p:cNvSpPr/>
                <p:nvPr>
                  <p:custDataLst>
                    <p:tags r:id="rId16"/>
                  </p:custDataLst>
                </p:nvPr>
              </p:nvSpPr>
              <p:spPr bwMode="auto">
                <a:xfrm>
                  <a:off x="778192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5919" fontAlgn="base">
                    <a:spcBef>
                      <a:spcPct val="0"/>
                    </a:spcBef>
                    <a:spcAft>
                      <a:spcPct val="0"/>
                    </a:spcAft>
                  </a:pPr>
                  <a:r>
                    <a:rPr lang="en-US" sz="980" kern="0">
                      <a:ln>
                        <a:solidFill>
                          <a:srgbClr val="FFFFFF">
                            <a:alpha val="0"/>
                          </a:srgbClr>
                        </a:solidFill>
                      </a:ln>
                      <a:solidFill>
                        <a:srgbClr val="FFFFFF"/>
                      </a:solidFill>
                      <a:latin typeface="Segoe UI"/>
                    </a:rPr>
                    <a:t>Input Domain</a:t>
                  </a:r>
                </a:p>
              </p:txBody>
            </p:sp>
            <p:sp>
              <p:nvSpPr>
                <p:cNvPr id="132" name="Rectangle 131"/>
                <p:cNvSpPr/>
                <p:nvPr>
                  <p:custDataLst>
                    <p:tags r:id="rId17"/>
                  </p:custDataLst>
                </p:nvPr>
              </p:nvSpPr>
              <p:spPr bwMode="auto">
                <a:xfrm>
                  <a:off x="970216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895919" fontAlgn="base">
                    <a:spcBef>
                      <a:spcPct val="0"/>
                    </a:spcBef>
                    <a:spcAft>
                      <a:spcPct val="0"/>
                    </a:spcAft>
                  </a:pPr>
                  <a:endParaRPr lang="en-US" sz="1077" b="1" kern="0">
                    <a:ln>
                      <a:solidFill>
                        <a:srgbClr val="FFFFFF">
                          <a:alpha val="0"/>
                        </a:srgbClr>
                      </a:solidFill>
                    </a:ln>
                    <a:solidFill>
                      <a:srgbClr val="6F6F6F"/>
                    </a:solidFill>
                    <a:latin typeface="Segoe UI"/>
                  </a:endParaRPr>
                </a:p>
              </p:txBody>
            </p:sp>
            <p:cxnSp>
              <p:nvCxnSpPr>
                <p:cNvPr id="133" name="Straight Arrow Connector 132"/>
                <p:cNvCxnSpPr>
                  <a:stCxn id="131" idx="2"/>
                  <a:endCxn id="124" idx="0"/>
                </p:cNvCxnSpPr>
                <p:nvPr/>
              </p:nvCxnSpPr>
              <p:spPr>
                <a:xfrm>
                  <a:off x="869632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a:endCxn id="125" idx="0"/>
                </p:cNvCxnSpPr>
                <p:nvPr/>
              </p:nvCxnSpPr>
              <p:spPr>
                <a:xfrm>
                  <a:off x="677608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132" idx="2"/>
                  <a:endCxn id="123" idx="0"/>
                </p:cNvCxnSpPr>
                <p:nvPr/>
              </p:nvCxnSpPr>
              <p:spPr>
                <a:xfrm>
                  <a:off x="1061656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4" idx="2"/>
                  <a:endCxn id="126" idx="0"/>
                </p:cNvCxnSpPr>
                <p:nvPr/>
              </p:nvCxnSpPr>
              <p:spPr>
                <a:xfrm>
                  <a:off x="869632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25" idx="2"/>
                  <a:endCxn id="118" idx="0"/>
                </p:cNvCxnSpPr>
                <p:nvPr/>
              </p:nvCxnSpPr>
              <p:spPr>
                <a:xfrm>
                  <a:off x="677608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3" idx="2"/>
                  <a:endCxn id="127" idx="0"/>
                </p:cNvCxnSpPr>
                <p:nvPr/>
              </p:nvCxnSpPr>
              <p:spPr>
                <a:xfrm>
                  <a:off x="1061656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6" idx="2"/>
                  <a:endCxn id="128" idx="0"/>
                </p:cNvCxnSpPr>
                <p:nvPr/>
              </p:nvCxnSpPr>
              <p:spPr>
                <a:xfrm>
                  <a:off x="869632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18" idx="2"/>
                  <a:endCxn id="119" idx="0"/>
                </p:cNvCxnSpPr>
                <p:nvPr/>
              </p:nvCxnSpPr>
              <p:spPr>
                <a:xfrm>
                  <a:off x="677608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7" idx="2"/>
                  <a:endCxn id="129" idx="0"/>
                </p:cNvCxnSpPr>
                <p:nvPr/>
              </p:nvCxnSpPr>
              <p:spPr>
                <a:xfrm>
                  <a:off x="1061656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8" idx="2"/>
                  <a:endCxn id="120" idx="0"/>
                </p:cNvCxnSpPr>
                <p:nvPr/>
              </p:nvCxnSpPr>
              <p:spPr>
                <a:xfrm>
                  <a:off x="8696325" y="407257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0" idx="2"/>
                  <a:endCxn id="121" idx="0"/>
                </p:cNvCxnSpPr>
                <p:nvPr/>
              </p:nvCxnSpPr>
              <p:spPr>
                <a:xfrm>
                  <a:off x="8696325" y="477361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121" idx="2"/>
                </p:cNvCxnSpPr>
                <p:nvPr/>
              </p:nvCxnSpPr>
              <p:spPr>
                <a:xfrm>
                  <a:off x="8696325" y="54746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5" name="Straight Arrow Connector 82"/>
                <p:cNvCxnSpPr>
                  <a:stCxn id="129" idx="2"/>
                  <a:endCxn id="120" idx="3"/>
                </p:cNvCxnSpPr>
                <p:nvPr/>
              </p:nvCxnSpPr>
              <p:spPr>
                <a:xfrm rot="5400000">
                  <a:off x="978598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146" name="Straight Arrow Connector 82"/>
                <p:cNvCxnSpPr>
                  <a:stCxn id="119" idx="2"/>
                  <a:endCxn id="120" idx="1"/>
                </p:cNvCxnSpPr>
                <p:nvPr/>
              </p:nvCxnSpPr>
              <p:spPr>
                <a:xfrm rot="16200000" flipH="1">
                  <a:off x="713422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grpSp>
          <p:sp>
            <p:nvSpPr>
              <p:cNvPr id="67" name="Right Arrow 66"/>
              <p:cNvSpPr/>
              <p:nvPr/>
            </p:nvSpPr>
            <p:spPr bwMode="auto">
              <a:xfrm rot="10800000">
                <a:off x="5949233" y="4541722"/>
                <a:ext cx="669751" cy="370824"/>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2157" kern="0">
                  <a:gradFill>
                    <a:gsLst>
                      <a:gs pos="0">
                        <a:srgbClr val="FFFFFF"/>
                      </a:gs>
                      <a:gs pos="100000">
                        <a:srgbClr val="FFFFFF"/>
                      </a:gs>
                    </a:gsLst>
                    <a:lin ang="5400000" scaled="0"/>
                  </a:gradFill>
                  <a:latin typeface="Segoe UI"/>
                </a:endParaRPr>
              </a:p>
            </p:txBody>
          </p:sp>
          <p:sp>
            <p:nvSpPr>
              <p:cNvPr id="147" name="Right Arrow 146"/>
              <p:cNvSpPr/>
              <p:nvPr/>
            </p:nvSpPr>
            <p:spPr bwMode="auto">
              <a:xfrm rot="10800000">
                <a:off x="5949232" y="5259835"/>
                <a:ext cx="669751" cy="370824"/>
              </a:xfrm>
              <a:prstGeom prst="rightArrow">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pPr>
                <a:endParaRPr lang="en-US" sz="2157" kern="0">
                  <a:gradFill>
                    <a:gsLst>
                      <a:gs pos="0">
                        <a:srgbClr val="FFFFFF"/>
                      </a:gs>
                      <a:gs pos="100000">
                        <a:srgbClr val="FFFFFF"/>
                      </a:gs>
                    </a:gsLst>
                    <a:lin ang="5400000" scaled="0"/>
                  </a:gradFill>
                  <a:latin typeface="Segoe UI"/>
                </a:endParaRPr>
              </a:p>
            </p:txBody>
          </p:sp>
        </p:grpSp>
      </p:grpSp>
      <p:pic>
        <p:nvPicPr>
          <p:cNvPr id="42" name="Picture 41"/>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7654881" y="411363"/>
            <a:ext cx="2127477" cy="645335"/>
          </a:xfrm>
          <a:prstGeom prst="rect">
            <a:avLst/>
          </a:prstGeom>
        </p:spPr>
      </p:pic>
    </p:spTree>
    <p:extLst>
      <p:ext uri="{BB962C8B-B14F-4D97-AF65-F5344CB8AC3E}">
        <p14:creationId xmlns:p14="http://schemas.microsoft.com/office/powerpoint/2010/main" val="118639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750"/>
                                        <p:tgtEl>
                                          <p:spTgt spid="7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xEl>
                                              <p:pRg st="1" end="1"/>
                                            </p:txEl>
                                          </p:spTgt>
                                        </p:tgtEl>
                                        <p:attrNameLst>
                                          <p:attrName>style.visibility</p:attrName>
                                        </p:attrNameLst>
                                      </p:cBhvr>
                                      <p:to>
                                        <p:strVal val="visible"/>
                                      </p:to>
                                    </p:set>
                                    <p:animEffect transition="in" filter="fade">
                                      <p:cBhvr>
                                        <p:cTn id="10" dur="750"/>
                                        <p:tgtEl>
                                          <p:spTgt spid="7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xEl>
                                              <p:pRg st="2" end="2"/>
                                            </p:txEl>
                                          </p:spTgt>
                                        </p:tgtEl>
                                        <p:attrNameLst>
                                          <p:attrName>style.visibility</p:attrName>
                                        </p:attrNameLst>
                                      </p:cBhvr>
                                      <p:to>
                                        <p:strVal val="visible"/>
                                      </p:to>
                                    </p:set>
                                    <p:animEffect transition="in" filter="fade">
                                      <p:cBhvr>
                                        <p:cTn id="13" dur="750"/>
                                        <p:tgtEl>
                                          <p:spTgt spid="7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0">
                                            <p:txEl>
                                              <p:pRg st="3" end="3"/>
                                            </p:txEl>
                                          </p:spTgt>
                                        </p:tgtEl>
                                        <p:attrNameLst>
                                          <p:attrName>style.visibility</p:attrName>
                                        </p:attrNameLst>
                                      </p:cBhvr>
                                      <p:to>
                                        <p:strVal val="visible"/>
                                      </p:to>
                                    </p:set>
                                    <p:animEffect transition="in" filter="fade">
                                      <p:cBhvr>
                                        <p:cTn id="16" dur="750"/>
                                        <p:tgtEl>
                                          <p:spTgt spid="7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xEl>
                                              <p:pRg st="4" end="4"/>
                                            </p:txEl>
                                          </p:spTgt>
                                        </p:tgtEl>
                                        <p:attrNameLst>
                                          <p:attrName>style.visibility</p:attrName>
                                        </p:attrNameLst>
                                      </p:cBhvr>
                                      <p:to>
                                        <p:strVal val="visible"/>
                                      </p:to>
                                    </p:set>
                                    <p:animEffect transition="in" filter="fade">
                                      <p:cBhvr>
                                        <p:cTn id="19" dur="750"/>
                                        <p:tgtEl>
                                          <p:spTgt spid="7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xEl>
                                              <p:pRg st="5" end="5"/>
                                            </p:txEl>
                                          </p:spTgt>
                                        </p:tgtEl>
                                        <p:attrNameLst>
                                          <p:attrName>style.visibility</p:attrName>
                                        </p:attrNameLst>
                                      </p:cBhvr>
                                      <p:to>
                                        <p:strVal val="visible"/>
                                      </p:to>
                                    </p:set>
                                    <p:animEffect transition="in" filter="fade">
                                      <p:cBhvr>
                                        <p:cTn id="22" dur="750"/>
                                        <p:tgtEl>
                                          <p:spTgt spid="7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
                                            <p:txEl>
                                              <p:pRg st="6" end="6"/>
                                            </p:txEl>
                                          </p:spTgt>
                                        </p:tgtEl>
                                        <p:attrNameLst>
                                          <p:attrName>style.visibility</p:attrName>
                                        </p:attrNameLst>
                                      </p:cBhvr>
                                      <p:to>
                                        <p:strVal val="visible"/>
                                      </p:to>
                                    </p:set>
                                    <p:animEffect transition="in" filter="fade">
                                      <p:cBhvr>
                                        <p:cTn id="25" dur="750"/>
                                        <p:tgtEl>
                                          <p:spTgt spid="7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xEl>
                                              <p:pRg st="7" end="7"/>
                                            </p:txEl>
                                          </p:spTgt>
                                        </p:tgtEl>
                                        <p:attrNameLst>
                                          <p:attrName>style.visibility</p:attrName>
                                        </p:attrNameLst>
                                      </p:cBhvr>
                                      <p:to>
                                        <p:strVal val="visible"/>
                                      </p:to>
                                    </p:set>
                                    <p:animEffect transition="in" filter="fade">
                                      <p:cBhvr>
                                        <p:cTn id="28" dur="750"/>
                                        <p:tgtEl>
                                          <p:spTgt spid="70">
                                            <p:txEl>
                                              <p:pRg st="7" end="7"/>
                                            </p:txEl>
                                          </p:spTgt>
                                        </p:tgtEl>
                                      </p:cBhvr>
                                    </p:animEffect>
                                  </p:childTnLst>
                                </p:cTn>
                              </p:par>
                            </p:childTnLst>
                          </p:cTn>
                        </p:par>
                        <p:par>
                          <p:cTn id="29" fill="hold">
                            <p:stCondLst>
                              <p:cond delay="750"/>
                            </p:stCondLst>
                            <p:childTnLst>
                              <p:par>
                                <p:cTn id="30" presetID="22" presetClass="entr" presetSubtype="1"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solidFill>
                  <a:srgbClr val="353535"/>
                </a:solidFill>
              </a:rPr>
              <a:t>Data lake is the center of a big data solution</a:t>
            </a:r>
            <a:endParaRPr lang="en-US" sz="4800">
              <a:solidFill>
                <a:schemeClr val="bg1">
                  <a:lumMod val="50000"/>
                </a:schemeClr>
              </a:solidFill>
            </a:endParaRPr>
          </a:p>
        </p:txBody>
      </p:sp>
      <p:sp>
        <p:nvSpPr>
          <p:cNvPr id="3" name="TextBox 2"/>
          <p:cNvSpPr txBox="1"/>
          <p:nvPr/>
        </p:nvSpPr>
        <p:spPr>
          <a:xfrm>
            <a:off x="255039" y="1686549"/>
            <a:ext cx="11936096" cy="954320"/>
          </a:xfrm>
          <a:prstGeom prst="rect">
            <a:avLst/>
          </a:prstGeom>
          <a:noFill/>
        </p:spPr>
        <p:txBody>
          <a:bodyPr wrap="square" lIns="179259" tIns="143407" rIns="179259" bIns="143407" rtlCol="0">
            <a:spAutoFit/>
          </a:bodyPr>
          <a:lstStyle/>
          <a:p>
            <a:pPr marL="0" marR="0" lvl="0" indent="0" algn="l" defTabSz="91392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lumMod val="50000"/>
                  </a:srgbClr>
                </a:solidFill>
                <a:effectLst/>
                <a:uLnTx/>
                <a:uFillTx/>
                <a:latin typeface="Segoe UI Light"/>
                <a:ea typeface="+mn-ea"/>
                <a:cs typeface="+mn-cs"/>
              </a:rPr>
              <a:t>A storage repository, usually Hadoop, that holds a vast amount of raw data in its native format until it is needed.</a:t>
            </a:r>
          </a:p>
        </p:txBody>
      </p:sp>
      <p:sp>
        <p:nvSpPr>
          <p:cNvPr id="4" name="TextBox 3"/>
          <p:cNvSpPr txBox="1"/>
          <p:nvPr/>
        </p:nvSpPr>
        <p:spPr>
          <a:xfrm>
            <a:off x="270066" y="2717254"/>
            <a:ext cx="11382668" cy="3738096"/>
          </a:xfrm>
          <a:prstGeom prst="rect">
            <a:avLst/>
          </a:prstGeom>
          <a:noFill/>
        </p:spPr>
        <p:txBody>
          <a:bodyPr wrap="square" lIns="179259" tIns="143407" rIns="179259" bIns="143407" rtlCol="0">
            <a:spAutoFit/>
          </a:bodyPr>
          <a:lstStyle/>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Inexpensively store unlimited data</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Collect all data “just in case”</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Store data with no modeling – “Schema on read”</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Complements EDW </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Frees up expensive EDW resources </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Quick user access to data</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ETL Hadoop tools</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Easily scalable</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Place to backup data to</a:t>
            </a:r>
          </a:p>
          <a:p>
            <a:pPr marL="336080" marR="0" lvl="0" indent="-336080" algn="l" defTabSz="913923"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lumMod val="50000"/>
                  </a:srgbClr>
                </a:solidFill>
                <a:effectLst/>
                <a:uLnTx/>
                <a:uFillTx/>
                <a:latin typeface="Segoe UI Light"/>
                <a:ea typeface="+mn-ea"/>
                <a:cs typeface="+mn-cs"/>
              </a:rPr>
              <a:t>Place to move older data</a:t>
            </a:r>
          </a:p>
        </p:txBody>
      </p:sp>
    </p:spTree>
    <p:extLst>
      <p:ext uri="{BB962C8B-B14F-4D97-AF65-F5344CB8AC3E}">
        <p14:creationId xmlns:p14="http://schemas.microsoft.com/office/powerpoint/2010/main" val="4149726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353535"/>
                </a:solidFill>
              </a:rPr>
              <a:t>Data Analysis Paradigm Shift</a:t>
            </a:r>
          </a:p>
        </p:txBody>
      </p:sp>
      <p:sp>
        <p:nvSpPr>
          <p:cNvPr id="121" name="Rectangle 120"/>
          <p:cNvSpPr/>
          <p:nvPr/>
        </p:nvSpPr>
        <p:spPr bwMode="auto">
          <a:xfrm>
            <a:off x="268927" y="1758840"/>
            <a:ext cx="10852154" cy="4337160"/>
          </a:xfrm>
          <a:prstGeom prst="rect">
            <a:avLst/>
          </a:prstGeom>
          <a:noFill/>
          <a:ln w="10795" cap="flat" cmpd="sng" algn="ctr">
            <a:noFill/>
            <a:prstDash val="solid"/>
            <a:headEnd type="none" w="med" len="med"/>
            <a:tailEnd type="none" w="med" len="med"/>
          </a:ln>
          <a:effectLst/>
        </p:spPr>
        <p:txBody>
          <a:bodyPr vert="horz" wrap="square" lIns="179259" tIns="143407" rIns="358519" bIns="143407" numCol="1" rtlCol="0" anchor="t" anchorCtr="0" compatLnSpc="1">
            <a:prstTxWarp prst="textNoShape">
              <a:avLst/>
            </a:prstTxWarp>
            <a:noAutofit/>
          </a:bodyPr>
          <a:lstStyle/>
          <a:p>
            <a:pPr marL="0" marR="0" lvl="0" indent="0" algn="l" defTabSz="1218594" rtl="0" eaLnBrk="1" fontAlgn="base" latinLnBrk="0" hangingPunct="1">
              <a:lnSpc>
                <a:spcPct val="90000"/>
              </a:lnSpc>
              <a:spcBef>
                <a:spcPts val="1765"/>
              </a:spcBef>
              <a:spcAft>
                <a:spcPts val="0"/>
              </a:spcAft>
              <a:buClrTx/>
              <a:buSzPct val="75000"/>
              <a:buFontTx/>
              <a:buNone/>
              <a:tabLst/>
              <a:defRPr/>
            </a:pPr>
            <a:r>
              <a:rPr kumimoji="0" lang="en-US" sz="2353" b="0" i="1" u="none" strike="noStrike" kern="0" cap="none" spc="0" normalizeH="0" baseline="0" noProof="0">
                <a:ln>
                  <a:noFill/>
                </a:ln>
                <a:solidFill>
                  <a:srgbClr val="353535"/>
                </a:solidFill>
                <a:effectLst/>
                <a:uLnTx/>
                <a:uFillTx/>
                <a:latin typeface="Segoe UI Light"/>
                <a:ea typeface="Segoe UI" pitchFamily="34" charset="0"/>
                <a:cs typeface="Segoe UI" pitchFamily="34" charset="0"/>
              </a:rPr>
              <a:t>OLD WAY: Structure -&gt; Ingest -&gt; Analyze</a:t>
            </a:r>
          </a:p>
          <a:p>
            <a:pPr marL="0" marR="0" lvl="0" indent="0" algn="l" defTabSz="1218594" rtl="0" eaLnBrk="1" fontAlgn="base" latinLnBrk="0" hangingPunct="1">
              <a:lnSpc>
                <a:spcPct val="90000"/>
              </a:lnSpc>
              <a:spcBef>
                <a:spcPts val="1765"/>
              </a:spcBef>
              <a:spcAft>
                <a:spcPts val="0"/>
              </a:spcAft>
              <a:buClrTx/>
              <a:buSzPct val="75000"/>
              <a:buFontTx/>
              <a:buNone/>
              <a:tabLst/>
              <a:defRPr/>
            </a:pPr>
            <a:endParaRPr kumimoji="0" lang="en-US" sz="2353" b="0" i="1"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a:p>
            <a:pPr marL="0" marR="0" lvl="0" indent="0" algn="l" defTabSz="1218594" rtl="0" eaLnBrk="1" fontAlgn="base" latinLnBrk="0" hangingPunct="1">
              <a:lnSpc>
                <a:spcPct val="90000"/>
              </a:lnSpc>
              <a:spcBef>
                <a:spcPts val="1765"/>
              </a:spcBef>
              <a:spcAft>
                <a:spcPts val="0"/>
              </a:spcAft>
              <a:buClrTx/>
              <a:buSzPct val="75000"/>
              <a:buFontTx/>
              <a:buNone/>
              <a:tabLst/>
              <a:defRPr/>
            </a:pPr>
            <a:r>
              <a:rPr kumimoji="0" lang="en-US" sz="2353" b="0" i="1" u="none" strike="noStrike" kern="0" cap="none" spc="0" normalizeH="0" baseline="0" noProof="0">
                <a:ln>
                  <a:noFill/>
                </a:ln>
                <a:solidFill>
                  <a:srgbClr val="353535"/>
                </a:solidFill>
                <a:effectLst/>
                <a:uLnTx/>
                <a:uFillTx/>
                <a:latin typeface="Segoe UI Light"/>
                <a:ea typeface="Segoe UI" pitchFamily="34" charset="0"/>
                <a:cs typeface="Segoe UI" pitchFamily="34" charset="0"/>
              </a:rPr>
              <a:t>NEW WAY: Ingest -&gt; Analyze -&gt; Structure</a:t>
            </a:r>
          </a:p>
        </p:txBody>
      </p:sp>
      <p:sp>
        <p:nvSpPr>
          <p:cNvPr id="3" name="Rectangle 2"/>
          <p:cNvSpPr/>
          <p:nvPr/>
        </p:nvSpPr>
        <p:spPr>
          <a:xfrm>
            <a:off x="428532" y="3927420"/>
            <a:ext cx="10692549" cy="830997"/>
          </a:xfrm>
          <a:prstGeom prst="rect">
            <a:avLst/>
          </a:prstGeom>
        </p:spPr>
        <p:txBody>
          <a:bodyPr wrap="square">
            <a:spAutoFit/>
          </a:bodyPr>
          <a:lstStyle/>
          <a:p>
            <a:pPr marR="0" lvl="0">
              <a:spcBef>
                <a:spcPts val="0"/>
              </a:spcBef>
              <a:spcAft>
                <a:spcPts val="0"/>
              </a:spcAft>
            </a:pPr>
            <a:r>
              <a:rPr lang="en-US" sz="1600">
                <a:latin typeface="+mj-lt"/>
                <a:ea typeface="Times New Roman" panose="02020603050405020304" pitchFamily="18" charset="0"/>
                <a:cs typeface="Times New Roman" panose="02020603050405020304" pitchFamily="18" charset="0"/>
              </a:rPr>
              <a:t>This solves the two biggest reasons why may EDW projects fail: </a:t>
            </a:r>
            <a:endParaRPr lang="en-US" sz="1600">
              <a:latin typeface="+mj-lt"/>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Arial" panose="020B0604020202020204" pitchFamily="34" charset="0"/>
              <a:buChar char="•"/>
            </a:pPr>
            <a:r>
              <a:rPr lang="en-US" sz="1600">
                <a:latin typeface="+mj-lt"/>
                <a:ea typeface="Times New Roman" panose="02020603050405020304" pitchFamily="18" charset="0"/>
              </a:rPr>
              <a:t>Too much time spent modeling when you don’t know all of the questions your data needs to answer</a:t>
            </a:r>
            <a:endParaRPr lang="en-US" sz="1600">
              <a:latin typeface="+mj-lt"/>
              <a:ea typeface="Calibri" panose="020F0502020204030204" pitchFamily="34" charset="0"/>
            </a:endParaRPr>
          </a:p>
          <a:p>
            <a:pPr marL="742950" marR="0" lvl="1" indent="-285750">
              <a:spcBef>
                <a:spcPts val="0"/>
              </a:spcBef>
              <a:spcAft>
                <a:spcPts val="0"/>
              </a:spcAft>
              <a:buFont typeface="Arial" panose="020B0604020202020204" pitchFamily="34" charset="0"/>
              <a:buChar char="•"/>
            </a:pPr>
            <a:r>
              <a:rPr lang="en-US" sz="1600">
                <a:latin typeface="+mj-lt"/>
                <a:ea typeface="Times New Roman" panose="02020603050405020304" pitchFamily="18" charset="0"/>
              </a:rPr>
              <a:t>Wasted time spent on ETL where the net effect is a star schema that doesn’t actually show value</a:t>
            </a:r>
            <a:endParaRPr lang="en-US" sz="1600">
              <a:effectLst/>
              <a:latin typeface="+mj-lt"/>
              <a:ea typeface="Calibri" panose="020F0502020204030204" pitchFamily="34" charset="0"/>
            </a:endParaRPr>
          </a:p>
        </p:txBody>
      </p:sp>
    </p:spTree>
    <p:extLst>
      <p:ext uri="{BB962C8B-B14F-4D97-AF65-F5344CB8AC3E}">
        <p14:creationId xmlns:p14="http://schemas.microsoft.com/office/powerpoint/2010/main" val="2062962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Comparing Data Warehousing and Data Lake</a:t>
            </a:r>
          </a:p>
        </p:txBody>
      </p:sp>
      <p:graphicFrame>
        <p:nvGraphicFramePr>
          <p:cNvPr id="4" name="Table 3"/>
          <p:cNvGraphicFramePr>
            <a:graphicFrameLocks noGrp="1"/>
          </p:cNvGraphicFramePr>
          <p:nvPr>
            <p:extLst/>
          </p:nvPr>
        </p:nvGraphicFramePr>
        <p:xfrm>
          <a:off x="841566" y="1811810"/>
          <a:ext cx="10912070" cy="3989911"/>
        </p:xfrm>
        <a:graphic>
          <a:graphicData uri="http://schemas.openxmlformats.org/drawingml/2006/table">
            <a:tbl>
              <a:tblPr firstRow="1" bandRow="1">
                <a:tableStyleId>{5C22544A-7EE6-4342-B048-85BDC9FD1C3A}</a:tableStyleId>
              </a:tblPr>
              <a:tblGrid>
                <a:gridCol w="5456035">
                  <a:extLst>
                    <a:ext uri="{9D8B030D-6E8A-4147-A177-3AD203B41FA5}">
                      <a16:colId xmlns:a16="http://schemas.microsoft.com/office/drawing/2014/main" val="3882946293"/>
                    </a:ext>
                  </a:extLst>
                </a:gridCol>
                <a:gridCol w="5456035">
                  <a:extLst>
                    <a:ext uri="{9D8B030D-6E8A-4147-A177-3AD203B41FA5}">
                      <a16:colId xmlns:a16="http://schemas.microsoft.com/office/drawing/2014/main" val="20000"/>
                    </a:ext>
                  </a:extLst>
                </a:gridCol>
              </a:tblGrid>
              <a:tr h="457176">
                <a:tc>
                  <a:txBody>
                    <a:bodyPr/>
                    <a:lstStyle/>
                    <a:p>
                      <a:pPr algn="ctr"/>
                      <a:r>
                        <a:rPr lang="en-US" sz="2400" b="0" i="0">
                          <a:latin typeface="Segoe UI Light" panose="020B0502040204020203" pitchFamily="34" charset="0"/>
                          <a:cs typeface="Segoe UI Light" panose="020B0502040204020203" pitchFamily="34" charset="0"/>
                        </a:rPr>
                        <a:t>Data Lake</a:t>
                      </a:r>
                    </a:p>
                  </a:txBody>
                  <a:tcPr marL="91416" marR="91416" marT="45708" marB="45708"/>
                </a:tc>
                <a:tc>
                  <a:txBody>
                    <a:bodyPr/>
                    <a:lstStyle/>
                    <a:p>
                      <a:pPr algn="ctr"/>
                      <a:r>
                        <a:rPr lang="en-US" sz="2400" b="0" i="0">
                          <a:latin typeface="Segoe UI Light" panose="020B0502040204020203" pitchFamily="34" charset="0"/>
                          <a:cs typeface="Segoe UI Light" panose="020B0502040204020203" pitchFamily="34" charset="0"/>
                        </a:rPr>
                        <a:t>Data Warehouse</a:t>
                      </a:r>
                    </a:p>
                  </a:txBody>
                  <a:tcPr marL="91416" marR="91416" marT="45708" marB="45708"/>
                </a:tc>
                <a:extLst>
                  <a:ext uri="{0D108BD9-81ED-4DB2-BD59-A6C34878D82A}">
                    <a16:rowId xmlns:a16="http://schemas.microsoft.com/office/drawing/2014/main" val="10000"/>
                  </a:ext>
                </a:extLst>
              </a:tr>
              <a:tr h="396216">
                <a:tc>
                  <a:txBody>
                    <a:bodyPr/>
                    <a:lstStyle/>
                    <a:p>
                      <a:r>
                        <a:rPr lang="en-US" sz="2000" b="0" i="0">
                          <a:latin typeface="Segoe UI Light" panose="020B0502040204020203" pitchFamily="34" charset="0"/>
                          <a:cs typeface="Segoe UI Light" panose="020B0502040204020203" pitchFamily="34" charset="0"/>
                        </a:rPr>
                        <a:t>Complementary to DW</a:t>
                      </a:r>
                    </a:p>
                  </a:txBody>
                  <a:tcPr marL="91416" marR="91416" marT="45708" marB="45708"/>
                </a:tc>
                <a:tc>
                  <a:txBody>
                    <a:bodyPr/>
                    <a:lstStyle/>
                    <a:p>
                      <a:r>
                        <a:rPr lang="en-US" sz="2000" b="0" i="0">
                          <a:latin typeface="Segoe UI Light" panose="020B0502040204020203" pitchFamily="34" charset="0"/>
                          <a:cs typeface="Segoe UI Light" panose="020B0502040204020203" pitchFamily="34" charset="0"/>
                        </a:rPr>
                        <a:t>Can be sourced from Data Lake</a:t>
                      </a:r>
                    </a:p>
                  </a:txBody>
                  <a:tcPr marL="91416" marR="91416" marT="45708" marB="45708"/>
                </a:tc>
                <a:extLst>
                  <a:ext uri="{0D108BD9-81ED-4DB2-BD59-A6C34878D82A}">
                    <a16:rowId xmlns:a16="http://schemas.microsoft.com/office/drawing/2014/main" val="1036275991"/>
                  </a:ext>
                </a:extLst>
              </a:tr>
              <a:tr h="396216">
                <a:tc>
                  <a:txBody>
                    <a:bodyPr/>
                    <a:lstStyle/>
                    <a:p>
                      <a:r>
                        <a:rPr lang="en-US" sz="2000" b="0" i="0">
                          <a:latin typeface="Segoe UI Light" panose="020B0502040204020203" pitchFamily="34" charset="0"/>
                          <a:cs typeface="Segoe UI Light" panose="020B0502040204020203" pitchFamily="34" charset="0"/>
                        </a:rPr>
                        <a:t>Schema-on-read</a:t>
                      </a:r>
                    </a:p>
                  </a:txBody>
                  <a:tcPr marL="91416" marR="91416" marT="45708" marB="45708"/>
                </a:tc>
                <a:tc>
                  <a:txBody>
                    <a:bodyPr/>
                    <a:lstStyle/>
                    <a:p>
                      <a:r>
                        <a:rPr lang="en-US" sz="2000" b="0" i="0">
                          <a:latin typeface="Segoe UI Light" panose="020B0502040204020203" pitchFamily="34" charset="0"/>
                          <a:cs typeface="Segoe UI Light" panose="020B0502040204020203" pitchFamily="34" charset="0"/>
                        </a:rPr>
                        <a:t>Schema-on-write</a:t>
                      </a:r>
                    </a:p>
                  </a:txBody>
                  <a:tcPr marL="91416" marR="91416" marT="45708" marB="45708"/>
                </a:tc>
                <a:extLst>
                  <a:ext uri="{0D108BD9-81ED-4DB2-BD59-A6C34878D82A}">
                    <a16:rowId xmlns:a16="http://schemas.microsoft.com/office/drawing/2014/main" val="2386910087"/>
                  </a:ext>
                </a:extLst>
              </a:tr>
              <a:tr h="396216">
                <a:tc>
                  <a:txBody>
                    <a:bodyPr/>
                    <a:lstStyle/>
                    <a:p>
                      <a:r>
                        <a:rPr lang="en-US" sz="2000" b="0" i="0">
                          <a:latin typeface="Segoe UI Light" panose="020B0502040204020203" pitchFamily="34" charset="0"/>
                          <a:cs typeface="Segoe UI Light" panose="020B0502040204020203" pitchFamily="34" charset="0"/>
                        </a:rPr>
                        <a:t>Physical collection of </a:t>
                      </a:r>
                      <a:r>
                        <a:rPr lang="en-US" sz="2000" b="0" i="0" err="1">
                          <a:latin typeface="Segoe UI Light" panose="020B0502040204020203" pitchFamily="34" charset="0"/>
                          <a:cs typeface="Segoe UI Light" panose="020B0502040204020203" pitchFamily="34" charset="0"/>
                        </a:rPr>
                        <a:t>uncurated</a:t>
                      </a:r>
                      <a:r>
                        <a:rPr lang="en-US" sz="2000" b="0" i="0">
                          <a:latin typeface="Segoe UI Light" panose="020B0502040204020203" pitchFamily="34" charset="0"/>
                          <a:cs typeface="Segoe UI Light" panose="020B0502040204020203" pitchFamily="34" charset="0"/>
                        </a:rPr>
                        <a:t> data</a:t>
                      </a:r>
                    </a:p>
                  </a:txBody>
                  <a:tcPr marL="91416" marR="91416" marT="45708" marB="45708"/>
                </a:tc>
                <a:tc>
                  <a:txBody>
                    <a:bodyPr/>
                    <a:lstStyle/>
                    <a:p>
                      <a:r>
                        <a:rPr lang="en-US" sz="2000" b="0" i="0">
                          <a:latin typeface="Segoe UI Light" panose="020B0502040204020203" pitchFamily="34" charset="0"/>
                          <a:cs typeface="Segoe UI Light" panose="020B0502040204020203" pitchFamily="34" charset="0"/>
                        </a:rPr>
                        <a:t>Data of common meaning </a:t>
                      </a:r>
                    </a:p>
                  </a:txBody>
                  <a:tcPr marL="91416" marR="91416" marT="45708" marB="45708"/>
                </a:tc>
                <a:extLst>
                  <a:ext uri="{0D108BD9-81ED-4DB2-BD59-A6C34878D82A}">
                    <a16:rowId xmlns:a16="http://schemas.microsoft.com/office/drawing/2014/main" val="10001"/>
                  </a:ext>
                </a:extLst>
              </a:tr>
              <a:tr h="701016">
                <a:tc>
                  <a:txBody>
                    <a:bodyPr/>
                    <a:lstStyle/>
                    <a:p>
                      <a:pPr marL="0" marR="0" lvl="0" indent="0" algn="l" defTabSz="914093" rtl="0" eaLnBrk="1" fontAlgn="auto" latinLnBrk="0" hangingPunct="1">
                        <a:lnSpc>
                          <a:spcPct val="100000"/>
                        </a:lnSpc>
                        <a:spcBef>
                          <a:spcPts val="0"/>
                        </a:spcBef>
                        <a:spcAft>
                          <a:spcPts val="0"/>
                        </a:spcAft>
                        <a:buClrTx/>
                        <a:buSzTx/>
                        <a:buFontTx/>
                        <a:buNone/>
                        <a:tabLst/>
                        <a:defRPr/>
                      </a:pPr>
                      <a:r>
                        <a:rPr lang="en-US" sz="2000" b="0" i="0">
                          <a:latin typeface="Segoe UI Light" panose="020B0502040204020203" pitchFamily="34" charset="0"/>
                          <a:cs typeface="Segoe UI Light" panose="020B0502040204020203" pitchFamily="34" charset="0"/>
                        </a:rPr>
                        <a:t>System of Insight: Unknown data to do experimentation / data discovery</a:t>
                      </a:r>
                    </a:p>
                  </a:txBody>
                  <a:tcPr marL="91416" marR="91416" marT="45708" marB="45708"/>
                </a:tc>
                <a:tc>
                  <a:txBody>
                    <a:bodyPr/>
                    <a:lstStyle/>
                    <a:p>
                      <a:pPr marL="0" marR="0" lvl="0" indent="0" algn="l" defTabSz="914093" rtl="0" eaLnBrk="1" fontAlgn="auto" latinLnBrk="0" hangingPunct="1">
                        <a:lnSpc>
                          <a:spcPct val="100000"/>
                        </a:lnSpc>
                        <a:spcBef>
                          <a:spcPts val="0"/>
                        </a:spcBef>
                        <a:spcAft>
                          <a:spcPts val="0"/>
                        </a:spcAft>
                        <a:buClrTx/>
                        <a:buSzTx/>
                        <a:buFontTx/>
                        <a:buNone/>
                        <a:tabLst/>
                        <a:defRPr/>
                      </a:pPr>
                      <a:r>
                        <a:rPr lang="en-US" sz="2000" b="0" i="0">
                          <a:latin typeface="Segoe UI Light" panose="020B0502040204020203" pitchFamily="34" charset="0"/>
                          <a:cs typeface="Segoe UI Light" panose="020B0502040204020203" pitchFamily="34" charset="0"/>
                        </a:rPr>
                        <a:t>System of Record: Well-understood</a:t>
                      </a:r>
                      <a:r>
                        <a:rPr lang="en-US" sz="2000" b="0" i="0" baseline="0">
                          <a:latin typeface="Segoe UI Light" panose="020B0502040204020203" pitchFamily="34" charset="0"/>
                          <a:cs typeface="Segoe UI Light" panose="020B0502040204020203" pitchFamily="34" charset="0"/>
                        </a:rPr>
                        <a:t> data to do operational reporting </a:t>
                      </a:r>
                      <a:endParaRPr lang="en-US" sz="2000" b="0" i="0">
                        <a:latin typeface="Segoe UI Light" panose="020B0502040204020203" pitchFamily="34" charset="0"/>
                        <a:cs typeface="Segoe UI Light" panose="020B0502040204020203" pitchFamily="34" charset="0"/>
                      </a:endParaRPr>
                    </a:p>
                  </a:txBody>
                  <a:tcPr marL="91416" marR="91416" marT="45708" marB="45708"/>
                </a:tc>
                <a:extLst>
                  <a:ext uri="{0D108BD9-81ED-4DB2-BD59-A6C34878D82A}">
                    <a16:rowId xmlns:a16="http://schemas.microsoft.com/office/drawing/2014/main" val="10002"/>
                  </a:ext>
                </a:extLst>
              </a:tr>
              <a:tr h="545839">
                <a:tc>
                  <a:txBody>
                    <a:bodyPr/>
                    <a:lstStyle/>
                    <a:p>
                      <a:r>
                        <a:rPr lang="en-US" sz="2000" b="0" i="0">
                          <a:latin typeface="Segoe UI Light" panose="020B0502040204020203" pitchFamily="34" charset="0"/>
                          <a:cs typeface="Segoe UI Light" panose="020B0502040204020203" pitchFamily="34" charset="0"/>
                        </a:rPr>
                        <a:t>Any type</a:t>
                      </a:r>
                      <a:r>
                        <a:rPr lang="en-US" sz="2000" b="0" i="0" baseline="0">
                          <a:latin typeface="Segoe UI Light" panose="020B0502040204020203" pitchFamily="34" charset="0"/>
                          <a:cs typeface="Segoe UI Light" panose="020B0502040204020203" pitchFamily="34" charset="0"/>
                        </a:rPr>
                        <a:t> of data </a:t>
                      </a:r>
                      <a:endParaRPr lang="en-US" sz="2000" b="0" i="0">
                        <a:latin typeface="Segoe UI Light" panose="020B0502040204020203" pitchFamily="34" charset="0"/>
                        <a:cs typeface="Segoe UI Light" panose="020B0502040204020203" pitchFamily="34" charset="0"/>
                      </a:endParaRPr>
                    </a:p>
                  </a:txBody>
                  <a:tcPr marL="91416" marR="91416" marT="45708" marB="45708"/>
                </a:tc>
                <a:tc>
                  <a:txBody>
                    <a:bodyPr/>
                    <a:lstStyle/>
                    <a:p>
                      <a:r>
                        <a:rPr lang="en-US" sz="2000" b="0" i="0">
                          <a:latin typeface="Segoe UI Light" panose="020B0502040204020203" pitchFamily="34" charset="0"/>
                          <a:cs typeface="Segoe UI Light" panose="020B0502040204020203" pitchFamily="34" charset="0"/>
                        </a:rPr>
                        <a:t>Limited</a:t>
                      </a:r>
                      <a:r>
                        <a:rPr lang="en-US" sz="2000" b="0" i="0" baseline="0">
                          <a:latin typeface="Segoe UI Light" panose="020B0502040204020203" pitchFamily="34" charset="0"/>
                          <a:cs typeface="Segoe UI Light" panose="020B0502040204020203" pitchFamily="34" charset="0"/>
                        </a:rPr>
                        <a:t> set of data types (</a:t>
                      </a:r>
                      <a:r>
                        <a:rPr lang="en-US" sz="2000" b="0" i="0" baseline="0" err="1">
                          <a:latin typeface="Segoe UI Light" panose="020B0502040204020203" pitchFamily="34" charset="0"/>
                          <a:cs typeface="Segoe UI Light" panose="020B0502040204020203" pitchFamily="34" charset="0"/>
                        </a:rPr>
                        <a:t>ie</a:t>
                      </a:r>
                      <a:r>
                        <a:rPr lang="en-US" sz="2000" b="0" i="0" baseline="0">
                          <a:latin typeface="Segoe UI Light" panose="020B0502040204020203" pitchFamily="34" charset="0"/>
                          <a:cs typeface="Segoe UI Light" panose="020B0502040204020203" pitchFamily="34" charset="0"/>
                        </a:rPr>
                        <a:t>. relational)</a:t>
                      </a:r>
                      <a:endParaRPr lang="en-US" sz="2000" b="0" i="0">
                        <a:latin typeface="Segoe UI Light" panose="020B0502040204020203" pitchFamily="34" charset="0"/>
                        <a:cs typeface="Segoe UI Light" panose="020B0502040204020203" pitchFamily="34" charset="0"/>
                      </a:endParaRPr>
                    </a:p>
                  </a:txBody>
                  <a:tcPr marL="91416" marR="91416" marT="45708" marB="45708"/>
                </a:tc>
                <a:extLst>
                  <a:ext uri="{0D108BD9-81ED-4DB2-BD59-A6C34878D82A}">
                    <a16:rowId xmlns:a16="http://schemas.microsoft.com/office/drawing/2014/main" val="10003"/>
                  </a:ext>
                </a:extLst>
              </a:tr>
              <a:tr h="396216">
                <a:tc>
                  <a:txBody>
                    <a:bodyPr/>
                    <a:lstStyle/>
                    <a:p>
                      <a:r>
                        <a:rPr lang="en-US" sz="2000" b="0" i="0">
                          <a:latin typeface="Segoe UI Light" panose="020B0502040204020203" pitchFamily="34" charset="0"/>
                          <a:cs typeface="Segoe UI Light" panose="020B0502040204020203" pitchFamily="34" charset="0"/>
                        </a:rPr>
                        <a:t>Skills are</a:t>
                      </a:r>
                      <a:r>
                        <a:rPr lang="en-US" sz="2000" b="0" i="0" baseline="0">
                          <a:latin typeface="Segoe UI Light" panose="020B0502040204020203" pitchFamily="34" charset="0"/>
                          <a:cs typeface="Segoe UI Light" panose="020B0502040204020203" pitchFamily="34" charset="0"/>
                        </a:rPr>
                        <a:t> limited</a:t>
                      </a:r>
                      <a:endParaRPr lang="en-US" sz="2000" b="0" i="0">
                        <a:latin typeface="Segoe UI Light" panose="020B0502040204020203" pitchFamily="34" charset="0"/>
                        <a:cs typeface="Segoe UI Light" panose="020B0502040204020203" pitchFamily="34" charset="0"/>
                      </a:endParaRPr>
                    </a:p>
                  </a:txBody>
                  <a:tcPr marL="91416" marR="91416" marT="45708" marB="45708"/>
                </a:tc>
                <a:tc>
                  <a:txBody>
                    <a:bodyPr/>
                    <a:lstStyle/>
                    <a:p>
                      <a:r>
                        <a:rPr lang="en-US" sz="2000" b="0" i="0">
                          <a:latin typeface="Segoe UI Light" panose="020B0502040204020203" pitchFamily="34" charset="0"/>
                          <a:cs typeface="Segoe UI Light" panose="020B0502040204020203" pitchFamily="34" charset="0"/>
                        </a:rPr>
                        <a:t>Skills mostly available</a:t>
                      </a:r>
                    </a:p>
                  </a:txBody>
                  <a:tcPr marL="91416" marR="91416" marT="45708" marB="45708"/>
                </a:tc>
                <a:extLst>
                  <a:ext uri="{0D108BD9-81ED-4DB2-BD59-A6C34878D82A}">
                    <a16:rowId xmlns:a16="http://schemas.microsoft.com/office/drawing/2014/main" val="10004"/>
                  </a:ext>
                </a:extLst>
              </a:tr>
              <a:tr h="701016">
                <a:tc>
                  <a:txBody>
                    <a:bodyPr/>
                    <a:lstStyle/>
                    <a:p>
                      <a:r>
                        <a:rPr lang="en-US" sz="2000" b="0" i="0">
                          <a:latin typeface="Segoe UI Light" panose="020B0502040204020203" pitchFamily="34" charset="0"/>
                          <a:cs typeface="Segoe UI Light" panose="020B0502040204020203" pitchFamily="34" charset="0"/>
                        </a:rPr>
                        <a:t>All workloads – batch, interactive, streaming, machine learning</a:t>
                      </a:r>
                    </a:p>
                  </a:txBody>
                  <a:tcPr marL="91416" marR="91416" marT="45708" marB="45708"/>
                </a:tc>
                <a:tc>
                  <a:txBody>
                    <a:bodyPr/>
                    <a:lstStyle/>
                    <a:p>
                      <a:r>
                        <a:rPr lang="en-US" sz="2000" b="0" i="0" dirty="0">
                          <a:latin typeface="Segoe UI Light" panose="020B0502040204020203" pitchFamily="34" charset="0"/>
                          <a:cs typeface="Segoe UI Light" panose="020B0502040204020203" pitchFamily="34" charset="0"/>
                        </a:rPr>
                        <a:t>Optimized for interactive querying</a:t>
                      </a:r>
                    </a:p>
                  </a:txBody>
                  <a:tcPr marL="91416" marR="91416" marT="45708" marB="45708"/>
                </a:tc>
                <a:extLst>
                  <a:ext uri="{0D108BD9-81ED-4DB2-BD59-A6C34878D82A}">
                    <a16:rowId xmlns:a16="http://schemas.microsoft.com/office/drawing/2014/main" val="10005"/>
                  </a:ext>
                </a:extLst>
              </a:tr>
            </a:tbl>
          </a:graphicData>
        </a:graphic>
      </p:graphicFrame>
      <p:sp>
        <p:nvSpPr>
          <p:cNvPr id="5" name="TextBox 4"/>
          <p:cNvSpPr txBox="1"/>
          <p:nvPr/>
        </p:nvSpPr>
        <p:spPr>
          <a:xfrm>
            <a:off x="9102121" y="5912755"/>
            <a:ext cx="4745425" cy="627700"/>
          </a:xfrm>
          <a:prstGeom prst="rect">
            <a:avLst/>
          </a:prstGeom>
          <a:noFill/>
        </p:spPr>
        <p:txBody>
          <a:bodyPr wrap="square" lIns="182832" tIns="146266" rIns="182832" bIns="146266" rtlCol="0">
            <a:spAutoFit/>
          </a:bodyPr>
          <a:lstStyle/>
          <a:p>
            <a:pPr defTabSz="914126">
              <a:lnSpc>
                <a:spcPct val="90000"/>
              </a:lnSpc>
              <a:spcAft>
                <a:spcPts val="600"/>
              </a:spcAft>
            </a:pPr>
            <a:r>
              <a:rPr lang="en-US" sz="2399" kern="0">
                <a:gradFill>
                  <a:gsLst>
                    <a:gs pos="2917">
                      <a:srgbClr val="505050"/>
                    </a:gs>
                    <a:gs pos="30000">
                      <a:srgbClr val="505050"/>
                    </a:gs>
                  </a:gsLst>
                  <a:lin ang="5400000" scaled="0"/>
                </a:gradFill>
                <a:latin typeface="+mj-lt"/>
              </a:rPr>
              <a:t>Both are needed!</a:t>
            </a:r>
          </a:p>
        </p:txBody>
      </p:sp>
    </p:spTree>
    <p:extLst>
      <p:ext uri="{BB962C8B-B14F-4D97-AF65-F5344CB8AC3E}">
        <p14:creationId xmlns:p14="http://schemas.microsoft.com/office/powerpoint/2010/main" val="37998379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68927" y="1620806"/>
            <a:ext cx="10816237" cy="1231575"/>
          </a:xfrm>
        </p:spPr>
        <p:txBody>
          <a:bodyPr/>
          <a:lstStyle/>
          <a:p>
            <a:pPr algn="ctr"/>
            <a:r>
              <a:rPr lang="en-US" sz="4800">
                <a:solidFill>
                  <a:srgbClr val="353535"/>
                </a:solidFill>
              </a:rPr>
              <a:t>The V’s</a:t>
            </a:r>
          </a:p>
          <a:p>
            <a:pPr algn="ctr"/>
            <a:endParaRPr lang="en-US" sz="6000">
              <a:solidFill>
                <a:srgbClr val="353535"/>
              </a:solidFill>
            </a:endParaRPr>
          </a:p>
          <a:p>
            <a:pPr algn="ctr"/>
            <a:endParaRPr lang="en-US" sz="6000">
              <a:solidFill>
                <a:srgbClr val="353535"/>
              </a:solidFill>
            </a:endParaRPr>
          </a:p>
          <a:p>
            <a:pPr algn="ctr"/>
            <a:endParaRPr lang="en-US" sz="6000">
              <a:solidFill>
                <a:srgbClr val="353535"/>
              </a:solidFill>
            </a:endParaRPr>
          </a:p>
        </p:txBody>
      </p:sp>
      <p:sp>
        <p:nvSpPr>
          <p:cNvPr id="2" name="Title 1"/>
          <p:cNvSpPr>
            <a:spLocks noGrp="1"/>
          </p:cNvSpPr>
          <p:nvPr>
            <p:ph type="title"/>
          </p:nvPr>
        </p:nvSpPr>
        <p:spPr/>
        <p:txBody>
          <a:bodyPr/>
          <a:lstStyle/>
          <a:p>
            <a:r>
              <a:rPr lang="en-US">
                <a:solidFill>
                  <a:srgbClr val="353535"/>
                </a:solidFill>
              </a:rPr>
              <a:t>What about Velocity?</a:t>
            </a:r>
          </a:p>
        </p:txBody>
      </p:sp>
      <p:sp>
        <p:nvSpPr>
          <p:cNvPr id="3" name="TextBox 2"/>
          <p:cNvSpPr txBox="1"/>
          <p:nvPr/>
        </p:nvSpPr>
        <p:spPr>
          <a:xfrm>
            <a:off x="605739" y="3085954"/>
            <a:ext cx="10534887" cy="3138497"/>
          </a:xfrm>
          <a:prstGeom prst="rect">
            <a:avLst/>
          </a:prstGeom>
          <a:noFill/>
        </p:spPr>
        <p:txBody>
          <a:bodyPr wrap="square" lIns="182880" tIns="146304" rIns="182880" bIns="146304" rtlCol="0">
            <a:noAutofit/>
          </a:bodyPr>
          <a:lstStyle/>
          <a:p>
            <a:pPr marL="342900" indent="-342900">
              <a:lnSpc>
                <a:spcPct val="150000"/>
              </a:lnSpc>
              <a:buFont typeface="Arial" panose="020B0604020202020204" pitchFamily="34" charset="0"/>
              <a:buChar char="•"/>
            </a:pPr>
            <a:r>
              <a:rPr lang="en-US" sz="2800">
                <a:solidFill>
                  <a:srgbClr val="353535"/>
                </a:solidFill>
                <a:latin typeface="+mj-lt"/>
              </a:rPr>
              <a:t>Variety: It can be structured, semi-structured, or unstructured</a:t>
            </a:r>
          </a:p>
          <a:p>
            <a:pPr marL="342900" indent="-342900">
              <a:lnSpc>
                <a:spcPct val="150000"/>
              </a:lnSpc>
              <a:buFont typeface="Arial" panose="020B0604020202020204" pitchFamily="34" charset="0"/>
              <a:buChar char="•"/>
            </a:pPr>
            <a:r>
              <a:rPr lang="en-US" sz="3200" b="1">
                <a:solidFill>
                  <a:srgbClr val="FF0000"/>
                </a:solidFill>
                <a:latin typeface="+mj-lt"/>
              </a:rPr>
              <a:t>Velocity: It can be streaming, near real-time or batch</a:t>
            </a:r>
          </a:p>
          <a:p>
            <a:pPr marL="342900" indent="-342900">
              <a:lnSpc>
                <a:spcPct val="150000"/>
              </a:lnSpc>
              <a:buFont typeface="Arial" panose="020B0604020202020204" pitchFamily="34" charset="0"/>
              <a:buChar char="•"/>
            </a:pPr>
            <a:r>
              <a:rPr lang="en-US" sz="2800">
                <a:solidFill>
                  <a:srgbClr val="353535"/>
                </a:solidFill>
                <a:latin typeface="+mj-lt"/>
              </a:rPr>
              <a:t>Volume: It can be 1GB or 1PB</a:t>
            </a:r>
          </a:p>
          <a:p>
            <a:pPr marL="342900" indent="-342900">
              <a:lnSpc>
                <a:spcPct val="150000"/>
              </a:lnSpc>
              <a:buFont typeface="Arial" panose="020B0604020202020204" pitchFamily="34" charset="0"/>
              <a:buChar char="•"/>
            </a:pPr>
            <a:r>
              <a:rPr lang="en-US" sz="2800">
                <a:solidFill>
                  <a:srgbClr val="353535"/>
                </a:solidFill>
                <a:latin typeface="+mj-lt"/>
              </a:rPr>
              <a:t>Value!</a:t>
            </a:r>
          </a:p>
          <a:p>
            <a:pPr marL="342900" indent="-342900">
              <a:buFont typeface="Arial" panose="020B0604020202020204" pitchFamily="34" charset="0"/>
              <a:buChar char="•"/>
            </a:pPr>
            <a:endParaRPr lang="en-US" sz="2400">
              <a:solidFill>
                <a:srgbClr val="353535"/>
              </a:solidFill>
              <a:latin typeface="+mj-lt"/>
            </a:endParaRPr>
          </a:p>
        </p:txBody>
      </p:sp>
    </p:spTree>
    <p:extLst>
      <p:ext uri="{BB962C8B-B14F-4D97-AF65-F5344CB8AC3E}">
        <p14:creationId xmlns:p14="http://schemas.microsoft.com/office/powerpoint/2010/main" val="9338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D498-2E69-46CB-8700-ACA58CEEA450}"/>
              </a:ext>
            </a:extLst>
          </p:cNvPr>
          <p:cNvSpPr>
            <a:spLocks noGrp="1"/>
          </p:cNvSpPr>
          <p:nvPr>
            <p:ph type="title"/>
          </p:nvPr>
        </p:nvSpPr>
        <p:spPr/>
        <p:txBody>
          <a:bodyPr/>
          <a:lstStyle/>
          <a:p>
            <a:r>
              <a:rPr lang="en-US"/>
              <a:t>Components of a Big Data Architecture</a:t>
            </a:r>
          </a:p>
        </p:txBody>
      </p:sp>
      <p:pic>
        <p:nvPicPr>
          <p:cNvPr id="4" name="Picture 3">
            <a:extLst>
              <a:ext uri="{FF2B5EF4-FFF2-40B4-BE49-F238E27FC236}">
                <a16:creationId xmlns:a16="http://schemas.microsoft.com/office/drawing/2014/main" id="{122A7852-95D4-4516-9D2B-B7D407E2F212}"/>
              </a:ext>
            </a:extLst>
          </p:cNvPr>
          <p:cNvPicPr>
            <a:picLocks noChangeAspect="1"/>
          </p:cNvPicPr>
          <p:nvPr/>
        </p:nvPicPr>
        <p:blipFill>
          <a:blip r:embed="rId2"/>
          <a:stretch>
            <a:fillRect/>
          </a:stretch>
        </p:blipFill>
        <p:spPr>
          <a:xfrm>
            <a:off x="233362" y="1229855"/>
            <a:ext cx="11725275" cy="5271529"/>
          </a:xfrm>
          <a:prstGeom prst="rect">
            <a:avLst/>
          </a:prstGeom>
        </p:spPr>
      </p:pic>
    </p:spTree>
    <p:extLst>
      <p:ext uri="{BB962C8B-B14F-4D97-AF65-F5344CB8AC3E}">
        <p14:creationId xmlns:p14="http://schemas.microsoft.com/office/powerpoint/2010/main" val="18995431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Event Ingestion Patterns</a:t>
            </a:r>
          </a:p>
        </p:txBody>
      </p:sp>
      <p:grpSp>
        <p:nvGrpSpPr>
          <p:cNvPr id="18" name="Group 17"/>
          <p:cNvGrpSpPr/>
          <p:nvPr/>
        </p:nvGrpSpPr>
        <p:grpSpPr>
          <a:xfrm>
            <a:off x="269240" y="2003052"/>
            <a:ext cx="1520438" cy="3738682"/>
            <a:chOff x="276231" y="2132701"/>
            <a:chExt cx="1551146" cy="3814192"/>
          </a:xfrm>
        </p:grpSpPr>
        <p:cxnSp>
          <p:nvCxnSpPr>
            <p:cNvPr id="19" name="Straight Connector 18"/>
            <p:cNvCxnSpPr/>
            <p:nvPr/>
          </p:nvCxnSpPr>
          <p:spPr>
            <a:xfrm>
              <a:off x="1166860"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58843" y="2407298"/>
              <a:ext cx="101591"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52256" y="3768267"/>
              <a:ext cx="341645"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1804" y="5136855"/>
              <a:ext cx="122920" cy="0"/>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endParaRPr lang="en-US" sz="1766" kern="0">
                <a:ea typeface="MS PGothic" panose="020B0600070205080204" pitchFamily="34" charset="-128"/>
              </a:endParaRPr>
            </a:p>
          </p:txBody>
        </p:sp>
        <p:sp>
          <p:nvSpPr>
            <p:cNvPr id="24" name="TextBox 23"/>
            <p:cNvSpPr txBox="1"/>
            <p:nvPr/>
          </p:nvSpPr>
          <p:spPr>
            <a:xfrm>
              <a:off x="290952" y="2519818"/>
              <a:ext cx="1239880"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pPr>
              <a: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t>Business </a:t>
              </a:r>
              <a:b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5" name="TextBox 24"/>
            <p:cNvSpPr txBox="1"/>
            <p:nvPr/>
          </p:nvSpPr>
          <p:spPr>
            <a:xfrm>
              <a:off x="286638" y="4033284"/>
              <a:ext cx="1239880"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pPr>
              <a: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t>Custom </a:t>
              </a:r>
              <a:b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t>apps</a:t>
              </a:r>
            </a:p>
          </p:txBody>
        </p:sp>
        <p:sp>
          <p:nvSpPr>
            <p:cNvPr id="26"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132"/>
              <a:endParaRPr lang="en-US" sz="1766" kern="0">
                <a:ea typeface="MS PGothic" panose="020B0600070205080204" pitchFamily="34" charset="-128"/>
              </a:endParaRPr>
            </a:p>
          </p:txBody>
        </p:sp>
        <p:sp>
          <p:nvSpPr>
            <p:cNvPr id="27" name="TextBox 26"/>
            <p:cNvSpPr txBox="1"/>
            <p:nvPr/>
          </p:nvSpPr>
          <p:spPr>
            <a:xfrm>
              <a:off x="276231" y="5332875"/>
              <a:ext cx="1551146" cy="614018"/>
            </a:xfrm>
            <a:prstGeom prst="rect">
              <a:avLst/>
            </a:prstGeom>
            <a:noFill/>
          </p:spPr>
          <p:txBody>
            <a:bodyPr wrap="square" lIns="179235" tIns="143388" rIns="179235" bIns="143388" rtlCol="0">
              <a:spAutoFit/>
            </a:bodyPr>
            <a:lstStyle/>
            <a:p>
              <a:pPr defTabSz="914132">
                <a:lnSpc>
                  <a:spcPct val="90000"/>
                </a:lnSpc>
                <a:spcBef>
                  <a:spcPct val="0"/>
                </a:spcBef>
                <a:spcAft>
                  <a:spcPts val="588"/>
                </a:spcAft>
              </a:pPr>
              <a: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t>Sensors </a:t>
              </a:r>
              <a:b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br>
              <a:r>
                <a:rPr lang="en-US" sz="1127" kern="0" spc="-29">
                  <a:latin typeface="Segoe UI Semilight" panose="020B0402040204020203" pitchFamily="34" charset="0"/>
                  <a:ea typeface="MS PGothic" panose="020B0600070205080204" pitchFamily="34" charset="-128"/>
                  <a:cs typeface="Segoe UI Semilight" panose="020B0402040204020203" pitchFamily="34" charset="0"/>
                </a:rPr>
                <a:t>and devices</a:t>
              </a:r>
            </a:p>
          </p:txBody>
        </p:sp>
        <p:sp>
          <p:nvSpPr>
            <p:cNvPr id="28"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17" tIns="44808" rIns="89617" bIns="44808" numCol="1" anchor="t" anchorCtr="0" compatLnSpc="1">
              <a:prstTxWarp prst="textNoShape">
                <a:avLst/>
              </a:prstTxWarp>
            </a:bodyPr>
            <a:lstStyle/>
            <a:p>
              <a:pPr defTabSz="914132"/>
              <a:endParaRPr lang="en-US" sz="1766" kern="0">
                <a:ea typeface="MS PGothic" panose="020B0600070205080204" pitchFamily="34" charset="-128"/>
              </a:endParaRPr>
            </a:p>
          </p:txBody>
        </p:sp>
      </p:grpSp>
      <p:sp>
        <p:nvSpPr>
          <p:cNvPr id="34" name="Striped Right Arrow 33"/>
          <p:cNvSpPr/>
          <p:nvPr/>
        </p:nvSpPr>
        <p:spPr bwMode="auto">
          <a:xfrm>
            <a:off x="1464474" y="3026587"/>
            <a:ext cx="1191352" cy="76765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a:solidFill>
                  <a:schemeClr val="bg1"/>
                </a:solidFill>
              </a:rPr>
              <a:t>Events</a:t>
            </a:r>
          </a:p>
        </p:txBody>
      </p:sp>
      <p:sp>
        <p:nvSpPr>
          <p:cNvPr id="44" name="Striped Right Arrow 43"/>
          <p:cNvSpPr/>
          <p:nvPr/>
        </p:nvSpPr>
        <p:spPr bwMode="auto">
          <a:xfrm>
            <a:off x="5274279" y="3037417"/>
            <a:ext cx="1191352" cy="76765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a:solidFill>
                  <a:schemeClr val="bg1"/>
                </a:solidFill>
              </a:rPr>
              <a:t>Events</a:t>
            </a:r>
          </a:p>
        </p:txBody>
      </p:sp>
      <p:sp>
        <p:nvSpPr>
          <p:cNvPr id="86" name="Rectangle 85"/>
          <p:cNvSpPr/>
          <p:nvPr/>
        </p:nvSpPr>
        <p:spPr>
          <a:xfrm>
            <a:off x="3189304" y="4792853"/>
            <a:ext cx="1627679" cy="271428"/>
          </a:xfrm>
          <a:prstGeom prst="rect">
            <a:avLst/>
          </a:prstGeom>
        </p:spPr>
        <p:txBody>
          <a:bodyPr wrap="square">
            <a:spAutoFit/>
          </a:bodyPr>
          <a:lstStyle/>
          <a:p>
            <a:pPr defTabSz="896328"/>
            <a:r>
              <a:rPr lang="en-US" sz="1175" kern="0" spc="-29">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Event Collection</a:t>
            </a:r>
            <a:endParaRPr lang="en-US" sz="1175" kern="0">
              <a:gradFill>
                <a:gsLst>
                  <a:gs pos="0">
                    <a:srgbClr val="FFFFFF"/>
                  </a:gs>
                  <a:gs pos="100000">
                    <a:srgbClr val="FFFFFF"/>
                  </a:gs>
                </a:gsLst>
                <a:lin ang="5400000" scaled="0"/>
              </a:gradFill>
              <a:ea typeface="MS PGothic" panose="020B0600070205080204" pitchFamily="34" charset="-128"/>
            </a:endParaRPr>
          </a:p>
        </p:txBody>
      </p:sp>
      <p:grpSp>
        <p:nvGrpSpPr>
          <p:cNvPr id="3" name="Group 2"/>
          <p:cNvGrpSpPr/>
          <p:nvPr/>
        </p:nvGrpSpPr>
        <p:grpSpPr>
          <a:xfrm>
            <a:off x="6576799" y="2068100"/>
            <a:ext cx="2441460" cy="3276676"/>
            <a:chOff x="7013476" y="2039614"/>
            <a:chExt cx="2490416" cy="3342380"/>
          </a:xfrm>
        </p:grpSpPr>
        <p:sp>
          <p:nvSpPr>
            <p:cNvPr id="63" name="Rectangle 62"/>
            <p:cNvSpPr/>
            <p:nvPr/>
          </p:nvSpPr>
          <p:spPr bwMode="auto">
            <a:xfrm>
              <a:off x="7013476" y="2039614"/>
              <a:ext cx="2490416" cy="334238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5325" y="2393549"/>
              <a:ext cx="628933" cy="515836"/>
            </a:xfrm>
            <a:prstGeom prst="rect">
              <a:avLst/>
            </a:prstGeom>
          </p:spPr>
        </p:pic>
        <p:sp>
          <p:nvSpPr>
            <p:cNvPr id="39" name="Rectangle 38"/>
            <p:cNvSpPr/>
            <p:nvPr/>
          </p:nvSpPr>
          <p:spPr>
            <a:xfrm>
              <a:off x="7752343" y="2346166"/>
              <a:ext cx="1577035" cy="584775"/>
            </a:xfrm>
            <a:prstGeom prst="rect">
              <a:avLst/>
            </a:prstGeom>
          </p:spPr>
          <p:txBody>
            <a:bodyPr wrap="none">
              <a:spAutoFit/>
            </a:bodyPr>
            <a:lstStyle/>
            <a:p>
              <a:pPr defTabSz="896328"/>
              <a:r>
                <a:rPr lang="en-US" sz="1568" kern="0" spc="-29">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r>
                <a:rPr lang="en-US" sz="1568" kern="0" spc="-29">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pic>
          <p:nvPicPr>
            <p:cNvPr id="40" name="Picture 18" descr="http://blog.parsely.com/wp-content/uploads/2014/07/storm_logo_winner.png"/>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195477" y="3192695"/>
              <a:ext cx="1380840" cy="504008"/>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p:cNvGrpSpPr/>
            <p:nvPr/>
          </p:nvGrpSpPr>
          <p:grpSpPr>
            <a:xfrm>
              <a:off x="7227247" y="3890699"/>
              <a:ext cx="2267590" cy="597163"/>
              <a:chOff x="6759941" y="3974494"/>
              <a:chExt cx="2267590" cy="597163"/>
            </a:xfrm>
          </p:grpSpPr>
          <p:sp>
            <p:nvSpPr>
              <p:cNvPr id="41" name="Rectangle 40"/>
              <p:cNvSpPr/>
              <p:nvPr/>
            </p:nvSpPr>
            <p:spPr>
              <a:xfrm>
                <a:off x="7451459" y="4087984"/>
                <a:ext cx="1576072" cy="338554"/>
              </a:xfrm>
              <a:prstGeom prst="rect">
                <a:avLst/>
              </a:prstGeom>
            </p:spPr>
            <p:txBody>
              <a:bodyPr wrap="none">
                <a:spAutoFit/>
              </a:bodyPr>
              <a:lstStyle/>
              <a:p>
                <a:pPr defTabSz="896328"/>
                <a:r>
                  <a:rPr lang="en-US" sz="1568" b="1" kern="0" spc="-29">
                    <a:latin typeface="Segoe UI Semilight" panose="020B0402040204020203" pitchFamily="34" charset="0"/>
                    <a:ea typeface="MS PGothic" panose="020B0600070205080204" pitchFamily="34" charset="-128"/>
                    <a:cs typeface="Segoe UI Semilight" panose="020B0402040204020203" pitchFamily="34" charset="0"/>
                  </a:rPr>
                  <a:t>Spark Streaming</a:t>
                </a:r>
              </a:p>
            </p:txBody>
          </p:sp>
          <p:pic>
            <p:nvPicPr>
              <p:cNvPr id="42" name="Picture 8" descr="https://zeppelin.incubator.apache.org/assets/themes/zeppelin/img/spark_logo.jpg"/>
              <p:cNvPicPr>
                <a:picLocks noChangeAspect="1" noChangeArrowheads="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759941" y="3974494"/>
                <a:ext cx="597163" cy="597163"/>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Rectangle 86"/>
            <p:cNvSpPr/>
            <p:nvPr/>
          </p:nvSpPr>
          <p:spPr>
            <a:xfrm>
              <a:off x="7488930" y="4819003"/>
              <a:ext cx="1660317" cy="276871"/>
            </a:xfrm>
            <a:prstGeom prst="rect">
              <a:avLst/>
            </a:prstGeom>
          </p:spPr>
          <p:txBody>
            <a:bodyPr wrap="square">
              <a:spAutoFit/>
            </a:bodyPr>
            <a:lstStyle/>
            <a:p>
              <a:pPr defTabSz="896328"/>
              <a:r>
                <a:rPr lang="en-US" sz="1175" kern="0" spc="-29">
                  <a:latin typeface="Segoe UI Semilight" panose="020B0402040204020203" pitchFamily="34" charset="0"/>
                  <a:ea typeface="MS PGothic" panose="020B0600070205080204" pitchFamily="34" charset="-128"/>
                  <a:cs typeface="Segoe UI Semilight" panose="020B0402040204020203" pitchFamily="34" charset="0"/>
                </a:rPr>
                <a:t>Stream Processing</a:t>
              </a:r>
              <a:endParaRPr lang="en-US" sz="1175" kern="0">
                <a:ea typeface="MS PGothic" panose="020B0600070205080204" pitchFamily="34" charset="-128"/>
              </a:endParaRPr>
            </a:p>
          </p:txBody>
        </p:sp>
        <p:pic>
          <p:nvPicPr>
            <p:cNvPr id="70" name="Picture 69"/>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116420" y="2386867"/>
              <a:ext cx="628933" cy="515836"/>
            </a:xfrm>
            <a:prstGeom prst="rect">
              <a:avLst/>
            </a:prstGeom>
          </p:spPr>
        </p:pic>
        <p:sp>
          <p:nvSpPr>
            <p:cNvPr id="72" name="Rectangle 71"/>
            <p:cNvSpPr/>
            <p:nvPr/>
          </p:nvSpPr>
          <p:spPr>
            <a:xfrm>
              <a:off x="7763439" y="2339485"/>
              <a:ext cx="1577035" cy="584775"/>
            </a:xfrm>
            <a:prstGeom prst="rect">
              <a:avLst/>
            </a:prstGeom>
          </p:spPr>
          <p:txBody>
            <a:bodyPr wrap="none">
              <a:spAutoFit/>
            </a:bodyPr>
            <a:lstStyle/>
            <a:p>
              <a:pPr defTabSz="896328"/>
              <a:r>
                <a:rPr lang="en-US" sz="1568" kern="0" spc="-29">
                  <a:latin typeface="Segoe UI Semilight" panose="020B0402040204020203" pitchFamily="34" charset="0"/>
                  <a:ea typeface="MS PGothic" panose="020B0600070205080204" pitchFamily="34" charset="-128"/>
                  <a:cs typeface="Segoe UI Semilight" panose="020B0402040204020203" pitchFamily="34" charset="0"/>
                </a:rPr>
                <a:t>Azure </a:t>
              </a:r>
            </a:p>
            <a:p>
              <a:pPr defTabSz="896328"/>
              <a:r>
                <a:rPr lang="en-US" sz="1568" kern="0" spc="-29">
                  <a:latin typeface="Segoe UI Semilight" panose="020B0402040204020203" pitchFamily="34" charset="0"/>
                  <a:ea typeface="MS PGothic" panose="020B0600070205080204" pitchFamily="34" charset="-128"/>
                  <a:cs typeface="Segoe UI Semilight" panose="020B0402040204020203" pitchFamily="34" charset="0"/>
                </a:rPr>
                <a:t>Stream Analytics</a:t>
              </a:r>
            </a:p>
          </p:txBody>
        </p:sp>
        <p:pic>
          <p:nvPicPr>
            <p:cNvPr id="73" name="Picture 18" descr="http://blog.parsely.com/wp-content/uploads/2014/07/storm_logo_winner.png"/>
            <p:cNvPicPr>
              <a:picLocks noChangeAspect="1" noChangeArrowheads="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7206572" y="3186014"/>
              <a:ext cx="1380840" cy="5040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730527" y="2003053"/>
            <a:ext cx="2319852" cy="3276676"/>
            <a:chOff x="2730527" y="2003053"/>
            <a:chExt cx="2319852" cy="3276676"/>
          </a:xfrm>
        </p:grpSpPr>
        <p:grpSp>
          <p:nvGrpSpPr>
            <p:cNvPr id="2" name="Group 1"/>
            <p:cNvGrpSpPr/>
            <p:nvPr/>
          </p:nvGrpSpPr>
          <p:grpSpPr>
            <a:xfrm>
              <a:off x="2730527" y="2003053"/>
              <a:ext cx="2319852" cy="3276676"/>
              <a:chOff x="2730527" y="2003053"/>
              <a:chExt cx="2319852" cy="3276676"/>
            </a:xfrm>
          </p:grpSpPr>
          <p:sp>
            <p:nvSpPr>
              <p:cNvPr id="60" name="Rectangle 59"/>
              <p:cNvSpPr/>
              <p:nvPr/>
            </p:nvSpPr>
            <p:spPr bwMode="auto">
              <a:xfrm>
                <a:off x="2730527" y="2003053"/>
                <a:ext cx="2319852" cy="3276676"/>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47" name="Rectangle 46"/>
              <p:cNvSpPr/>
              <p:nvPr/>
            </p:nvSpPr>
            <p:spPr>
              <a:xfrm>
                <a:off x="3230426" y="4800912"/>
                <a:ext cx="1627679" cy="271428"/>
              </a:xfrm>
              <a:prstGeom prst="rect">
                <a:avLst/>
              </a:prstGeom>
            </p:spPr>
            <p:txBody>
              <a:bodyPr wrap="square">
                <a:spAutoFit/>
              </a:bodyPr>
              <a:lstStyle/>
              <a:p>
                <a:pPr defTabSz="896328"/>
                <a:r>
                  <a:rPr lang="en-US" sz="1175" kern="0" spc="-29">
                    <a:latin typeface="Segoe UI Semilight" panose="020B0402040204020203" pitchFamily="34" charset="0"/>
                    <a:ea typeface="MS PGothic" panose="020B0600070205080204" pitchFamily="34" charset="-128"/>
                    <a:cs typeface="Segoe UI Semilight" panose="020B0402040204020203" pitchFamily="34" charset="0"/>
                  </a:rPr>
                  <a:t>Event Processing</a:t>
                </a:r>
                <a:endParaRPr lang="en-US" sz="1175" kern="0">
                  <a:ea typeface="MS PGothic" panose="020B0600070205080204" pitchFamily="34" charset="-128"/>
                </a:endParaRPr>
              </a:p>
            </p:txBody>
          </p:sp>
        </p:grpSp>
        <p:sp>
          <p:nvSpPr>
            <p:cNvPr id="31" name="Rectangle 30"/>
            <p:cNvSpPr/>
            <p:nvPr/>
          </p:nvSpPr>
          <p:spPr>
            <a:xfrm>
              <a:off x="3589244" y="2683437"/>
              <a:ext cx="1246030" cy="573280"/>
            </a:xfrm>
            <a:prstGeom prst="rect">
              <a:avLst/>
            </a:prstGeom>
            <a:solidFill>
              <a:schemeClr val="bg1"/>
            </a:solidFill>
          </p:spPr>
          <p:txBody>
            <a:bodyPr wrap="square">
              <a:spAutoFit/>
            </a:bodyPr>
            <a:lstStyle/>
            <a:p>
              <a:pPr defTabSz="896386">
                <a:defRPr/>
              </a:pPr>
              <a:r>
                <a:rPr lang="en-US" sz="1568" kern="0">
                  <a:cs typeface="Segoe UI Semilight" panose="020B0402040204020203" pitchFamily="34" charset="0"/>
                </a:rPr>
                <a:t>Azure Event Hubs</a:t>
              </a:r>
              <a:endParaRPr lang="en-US" sz="1568" kern="0"/>
            </a:p>
          </p:txBody>
        </p:sp>
        <p:sp>
          <p:nvSpPr>
            <p:cNvPr id="32" name="Freeform 31"/>
            <p:cNvSpPr/>
            <p:nvPr/>
          </p:nvSpPr>
          <p:spPr bwMode="auto">
            <a:xfrm>
              <a:off x="3077899" y="2750074"/>
              <a:ext cx="436642" cy="48046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745" kern="0">
                <a:solidFill>
                  <a:srgbClr val="FFFFFF"/>
                </a:solidFill>
                <a:latin typeface="Segoe UI"/>
                <a:ea typeface="Segoe UI" pitchFamily="34" charset="0"/>
                <a:cs typeface="Segoe UI" pitchFamily="34" charset="0"/>
              </a:endParaRPr>
            </a:p>
          </p:txBody>
        </p:sp>
        <p:sp>
          <p:nvSpPr>
            <p:cNvPr id="35" name="Rectangle 34"/>
            <p:cNvSpPr/>
            <p:nvPr/>
          </p:nvSpPr>
          <p:spPr>
            <a:xfrm>
              <a:off x="3654944" y="3774763"/>
              <a:ext cx="1246031" cy="331899"/>
            </a:xfrm>
            <a:prstGeom prst="rect">
              <a:avLst/>
            </a:prstGeom>
            <a:solidFill>
              <a:schemeClr val="bg1"/>
            </a:solidFill>
          </p:spPr>
          <p:txBody>
            <a:bodyPr wrap="square">
              <a:spAutoFit/>
            </a:bodyPr>
            <a:lstStyle/>
            <a:p>
              <a:pPr defTabSz="896386">
                <a:defRPr/>
              </a:pPr>
              <a:r>
                <a:rPr lang="en-US" sz="1568" kern="0">
                  <a:cs typeface="Segoe UI Semilight" panose="020B0402040204020203" pitchFamily="34" charset="0"/>
                </a:rPr>
                <a:t>Kafka</a:t>
              </a:r>
              <a:endParaRPr lang="en-US" sz="1568" kern="0"/>
            </a:p>
          </p:txBody>
        </p:sp>
        <p:pic>
          <p:nvPicPr>
            <p:cNvPr id="2050" name="Picture 2" descr="Image result for Apache Kafka"/>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122996" y="3573427"/>
              <a:ext cx="466248" cy="727347"/>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Striped Right Arrow 43"/>
          <p:cNvSpPr/>
          <p:nvPr/>
        </p:nvSpPr>
        <p:spPr bwMode="auto">
          <a:xfrm>
            <a:off x="9159053" y="4177205"/>
            <a:ext cx="1191352" cy="60306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a:solidFill>
                  <a:schemeClr val="bg1"/>
                </a:solidFill>
              </a:rPr>
              <a:t>Events</a:t>
            </a:r>
          </a:p>
        </p:txBody>
      </p:sp>
      <p:grpSp>
        <p:nvGrpSpPr>
          <p:cNvPr id="90" name="Group 89"/>
          <p:cNvGrpSpPr/>
          <p:nvPr/>
        </p:nvGrpSpPr>
        <p:grpSpPr>
          <a:xfrm>
            <a:off x="10601410" y="3866009"/>
            <a:ext cx="1292526" cy="1013277"/>
            <a:chOff x="8588655" y="3482322"/>
            <a:chExt cx="2571750" cy="2016125"/>
          </a:xfrm>
          <a:solidFill>
            <a:schemeClr val="tx1">
              <a:lumMod val="75000"/>
            </a:schemeClr>
          </a:solidFill>
        </p:grpSpPr>
        <p:sp>
          <p:nvSpPr>
            <p:cNvPr id="91"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Box 8"/>
          <p:cNvSpPr txBox="1"/>
          <p:nvPr/>
        </p:nvSpPr>
        <p:spPr>
          <a:xfrm>
            <a:off x="10651399" y="4865933"/>
            <a:ext cx="1111971"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ADLS</a:t>
            </a:r>
          </a:p>
        </p:txBody>
      </p:sp>
      <p:sp>
        <p:nvSpPr>
          <p:cNvPr id="93" name="Striped Right Arrow 43"/>
          <p:cNvSpPr/>
          <p:nvPr/>
        </p:nvSpPr>
        <p:spPr bwMode="auto">
          <a:xfrm>
            <a:off x="9157803" y="2423521"/>
            <a:ext cx="1191352" cy="603066"/>
          </a:xfrm>
          <a:prstGeom prst="strip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a:solidFill>
                  <a:schemeClr val="bg1"/>
                </a:solidFill>
              </a:rPr>
              <a:t>Events</a:t>
            </a:r>
          </a:p>
        </p:txBody>
      </p:sp>
      <p:grpSp>
        <p:nvGrpSpPr>
          <p:cNvPr id="94" name="Group 93"/>
          <p:cNvGrpSpPr>
            <a:grpSpLocks noChangeAspect="1"/>
          </p:cNvGrpSpPr>
          <p:nvPr/>
        </p:nvGrpSpPr>
        <p:grpSpPr>
          <a:xfrm>
            <a:off x="10412563" y="2240653"/>
            <a:ext cx="1430652" cy="914400"/>
            <a:chOff x="4481847" y="2708926"/>
            <a:chExt cx="673103" cy="430214"/>
          </a:xfrm>
          <a:solidFill>
            <a:schemeClr val="bg2">
              <a:lumMod val="25000"/>
            </a:schemeClr>
          </a:solidFill>
        </p:grpSpPr>
        <p:sp>
          <p:nvSpPr>
            <p:cNvPr id="95"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96"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97"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98"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sp>
          <p:nvSpPr>
            <p:cNvPr id="99"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endParaRPr>
            </a:p>
          </p:txBody>
        </p:sp>
      </p:grpSp>
      <p:sp>
        <p:nvSpPr>
          <p:cNvPr id="100" name="TextBox 99"/>
          <p:cNvSpPr txBox="1"/>
          <p:nvPr/>
        </p:nvSpPr>
        <p:spPr>
          <a:xfrm>
            <a:off x="10349155" y="3133098"/>
            <a:ext cx="1544781"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Power BI</a:t>
            </a:r>
          </a:p>
        </p:txBody>
      </p:sp>
    </p:spTree>
    <p:extLst>
      <p:ext uri="{BB962C8B-B14F-4D97-AF65-F5344CB8AC3E}">
        <p14:creationId xmlns:p14="http://schemas.microsoft.com/office/powerpoint/2010/main" val="589144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wipe(down)">
                                      <p:cBhvr>
                                        <p:cTn id="24" dur="500"/>
                                        <p:tgtEl>
                                          <p:spTgt spid="10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left)">
                                      <p:cBhvr>
                                        <p:cTn id="27" dur="500"/>
                                        <p:tgtEl>
                                          <p:spTgt spid="93"/>
                                        </p:tgtEl>
                                      </p:cBhvr>
                                    </p:animEffect>
                                  </p:childTnLst>
                                </p:cTn>
                              </p:par>
                              <p:par>
                                <p:cTn id="28" presetID="22" presetClass="entr" presetSubtype="4" fill="hold" nodeType="with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wipe(down)">
                                      <p:cBhvr>
                                        <p:cTn id="30" dur="500"/>
                                        <p:tgtEl>
                                          <p:spTgt spid="9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down)">
                                      <p:cBhvr>
                                        <p:cTn id="35" dur="500"/>
                                        <p:tgtEl>
                                          <p:spTgt spid="83"/>
                                        </p:tgtEl>
                                      </p:cBhvr>
                                    </p:animEffect>
                                  </p:childTnLst>
                                </p:cTn>
                              </p:par>
                              <p:par>
                                <p:cTn id="36" presetID="22" presetClass="entr" presetSubtype="4" fill="hold" nodeType="with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wipe(down)">
                                      <p:cBhvr>
                                        <p:cTn id="38" dur="500"/>
                                        <p:tgtEl>
                                          <p:spTgt spid="9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83" grpId="0" animBg="1"/>
      <p:bldP spid="9" grpId="0"/>
      <p:bldP spid="93" grpId="0" animBg="1"/>
      <p:bldP spid="10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a:t>Why Cloud for Big Data?</a:t>
            </a:r>
          </a:p>
        </p:txBody>
      </p:sp>
    </p:spTree>
    <p:extLst>
      <p:ext uri="{BB962C8B-B14F-4D97-AF65-F5344CB8AC3E}">
        <p14:creationId xmlns:p14="http://schemas.microsoft.com/office/powerpoint/2010/main" val="2162885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Rochester User Group Charter</a:t>
            </a:r>
          </a:p>
        </p:txBody>
      </p:sp>
      <p:sp>
        <p:nvSpPr>
          <p:cNvPr id="3" name="Text Placeholder 2"/>
          <p:cNvSpPr>
            <a:spLocks noGrp="1"/>
          </p:cNvSpPr>
          <p:nvPr>
            <p:ph type="body" sz="quarter" idx="10"/>
          </p:nvPr>
        </p:nvSpPr>
        <p:spPr>
          <a:xfrm>
            <a:off x="273211" y="1322249"/>
            <a:ext cx="11651870" cy="5180012"/>
          </a:xfrm>
        </p:spPr>
        <p:txBody>
          <a:bodyPr/>
          <a:lstStyle/>
          <a:p>
            <a:r>
              <a:rPr lang="en-US"/>
              <a:t>Cloud computing is a journey.  </a:t>
            </a:r>
          </a:p>
          <a:p>
            <a:r>
              <a:rPr lang="en-US"/>
              <a:t>This User Group exists to:</a:t>
            </a:r>
          </a:p>
          <a:p>
            <a:pPr marL="571390" indent="-571390">
              <a:buFont typeface="Arial" panose="020B0604020202020204" pitchFamily="34" charset="0"/>
              <a:buChar char="•"/>
            </a:pPr>
            <a:r>
              <a:rPr lang="en-US"/>
              <a:t>Serve a community of Azure enthusiasts</a:t>
            </a:r>
          </a:p>
          <a:p>
            <a:pPr marL="571390" indent="-571390">
              <a:buFont typeface="Arial" panose="020B0604020202020204" pitchFamily="34" charset="0"/>
              <a:buChar char="•"/>
            </a:pPr>
            <a:r>
              <a:rPr lang="en-US"/>
              <a:t>Demystify cloud computing concepts</a:t>
            </a:r>
          </a:p>
          <a:p>
            <a:pPr marL="571390" indent="-571390">
              <a:buFont typeface="Arial" panose="020B0604020202020204" pitchFamily="34" charset="0"/>
              <a:buChar char="•"/>
            </a:pPr>
            <a:r>
              <a:rPr lang="en-US"/>
              <a:t>Help accelerate your cloud journey</a:t>
            </a:r>
          </a:p>
          <a:p>
            <a:pPr marL="571390" indent="-571390">
              <a:buFont typeface="Arial" panose="020B0604020202020204" pitchFamily="34" charset="0"/>
              <a:buChar char="•"/>
            </a:pPr>
            <a:r>
              <a:rPr lang="en-US"/>
              <a:t>Stay current on Azure capabilities</a:t>
            </a:r>
          </a:p>
          <a:p>
            <a:pPr marL="571390" indent="-571390">
              <a:buFont typeface="Arial" panose="020B0604020202020204" pitchFamily="34" charset="0"/>
              <a:buChar char="•"/>
            </a:pPr>
            <a:r>
              <a:rPr lang="en-US"/>
              <a:t>Help each other with the journey</a:t>
            </a:r>
          </a:p>
          <a:p>
            <a:pPr lvl="3"/>
            <a:r>
              <a:rPr lang="en-US" sz="2400"/>
              <a:t>	</a:t>
            </a:r>
            <a:r>
              <a:rPr lang="en-US" sz="2800"/>
              <a:t>Share real world experiences and lessons learned</a:t>
            </a:r>
            <a:endParaRPr lang="en-US" sz="2400"/>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3</a:t>
            </a:fld>
            <a:endParaRPr lang="en-IN">
              <a:solidFill>
                <a:srgbClr val="505050"/>
              </a:solidFill>
              <a:latin typeface="Segoe UI"/>
            </a:endParaRPr>
          </a:p>
        </p:txBody>
      </p:sp>
      <p:sp>
        <p:nvSpPr>
          <p:cNvPr id="5" name="&quot;Not Allowed&quot; Symbol 4">
            <a:extLst>
              <a:ext uri="{FF2B5EF4-FFF2-40B4-BE49-F238E27FC236}">
                <a16:creationId xmlns:a16="http://schemas.microsoft.com/office/drawing/2014/main" id="{2035C780-6060-4261-BDBD-875E90A1DFFD}"/>
              </a:ext>
            </a:extLst>
          </p:cNvPr>
          <p:cNvSpPr/>
          <p:nvPr/>
        </p:nvSpPr>
        <p:spPr bwMode="auto">
          <a:xfrm>
            <a:off x="9501030" y="739726"/>
            <a:ext cx="1953885" cy="1825057"/>
          </a:xfrm>
          <a:prstGeom prst="noSmoking">
            <a:avLst>
              <a:gd name="adj" fmla="val 7548"/>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D9F0E8E-998C-4D80-A0B0-3F1D2735E5B0}"/>
              </a:ext>
            </a:extLst>
          </p:cNvPr>
          <p:cNvSpPr txBox="1"/>
          <p:nvPr/>
        </p:nvSpPr>
        <p:spPr>
          <a:xfrm>
            <a:off x="9590551" y="1033300"/>
            <a:ext cx="1774843" cy="134268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3529" b="1">
                <a:solidFill>
                  <a:srgbClr val="FF0000"/>
                </a:solidFill>
                <a:latin typeface="Comic Sans MS" panose="030F0702030302020204" pitchFamily="66" charset="0"/>
              </a:rPr>
              <a:t>Salesy</a:t>
            </a:r>
          </a:p>
          <a:p>
            <a:pPr algn="ctr" defTabSz="914367">
              <a:lnSpc>
                <a:spcPct val="90000"/>
              </a:lnSpc>
              <a:spcAft>
                <a:spcPts val="588"/>
              </a:spcAft>
            </a:pPr>
            <a:r>
              <a:rPr lang="en-US" sz="3529" b="1">
                <a:solidFill>
                  <a:srgbClr val="FF0000"/>
                </a:solidFill>
                <a:latin typeface="Comic Sans MS" panose="030F0702030302020204" pitchFamily="66" charset="0"/>
              </a:rPr>
              <a:t>Stuff</a:t>
            </a:r>
            <a:endParaRPr lang="en-US" sz="2353" b="1">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58754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353535"/>
                </a:solidFill>
                <a:latin typeface="Segoe UI Light" panose="020B0502040204020203" pitchFamily="34" charset="0"/>
                <a:cs typeface="Segoe UI Light" panose="020B0502040204020203" pitchFamily="34" charset="0"/>
              </a:rPr>
              <a:t>Benefits of the cloud</a:t>
            </a:r>
          </a:p>
        </p:txBody>
      </p:sp>
      <p:sp>
        <p:nvSpPr>
          <p:cNvPr id="3" name="Content Placeholder 2"/>
          <p:cNvSpPr>
            <a:spLocks noGrp="1"/>
          </p:cNvSpPr>
          <p:nvPr>
            <p:ph sz="quarter" idx="10"/>
          </p:nvPr>
        </p:nvSpPr>
        <p:spPr>
          <a:xfrm>
            <a:off x="603251" y="1423837"/>
            <a:ext cx="10989733" cy="5010581"/>
          </a:xfrm>
        </p:spPr>
        <p:txBody>
          <a:bodyPr>
            <a:normAutofit fontScale="85000" lnSpcReduction="20000"/>
          </a:bodyPr>
          <a:lstStyle/>
          <a:p>
            <a:pPr marL="0" indent="0" fontAlgn="base">
              <a:lnSpc>
                <a:spcPct val="110000"/>
              </a:lnSpc>
              <a:spcBef>
                <a:spcPts val="0"/>
              </a:spcBef>
              <a:spcAft>
                <a:spcPts val="600"/>
              </a:spcAft>
              <a:buNone/>
            </a:pPr>
            <a:r>
              <a:rPr lang="en-US" sz="3000" b="1">
                <a:solidFill>
                  <a:srgbClr val="353535"/>
                </a:solidFill>
                <a:latin typeface="Segoe UI Light" panose="020B0502040204020203" pitchFamily="34" charset="0"/>
                <a:cs typeface="Segoe UI Light" panose="020B0502040204020203" pitchFamily="34" charset="0"/>
              </a:rPr>
              <a:t>Agility</a:t>
            </a:r>
          </a:p>
          <a:p>
            <a:pPr marL="457200" indent="-457200" fontAlgn="base">
              <a:lnSpc>
                <a:spcPct val="110000"/>
              </a:lnSpc>
              <a:spcBef>
                <a:spcPts val="0"/>
              </a:spcBef>
              <a:spcAft>
                <a:spcPts val="600"/>
              </a:spcAft>
              <a:buFont typeface="Arial" panose="020B0604020202020204" pitchFamily="34" charset="0"/>
              <a:buChar char="•"/>
            </a:pPr>
            <a:r>
              <a:rPr lang="en-US" sz="2400">
                <a:solidFill>
                  <a:srgbClr val="353535"/>
                </a:solidFill>
                <a:latin typeface="Segoe UI Light" panose="020B0502040204020203" pitchFamily="34" charset="0"/>
                <a:cs typeface="Segoe UI Light" panose="020B0502040204020203" pitchFamily="34" charset="0"/>
              </a:rPr>
              <a:t>Unlimited elastic scale</a:t>
            </a:r>
          </a:p>
          <a:p>
            <a:pPr marL="457200" indent="-457200" fontAlgn="base">
              <a:lnSpc>
                <a:spcPct val="110000"/>
              </a:lnSpc>
              <a:spcBef>
                <a:spcPts val="0"/>
              </a:spcBef>
              <a:spcAft>
                <a:spcPts val="600"/>
              </a:spcAft>
              <a:buFont typeface="Arial" panose="020B0604020202020204" pitchFamily="34" charset="0"/>
              <a:buChar char="•"/>
            </a:pPr>
            <a:r>
              <a:rPr lang="en-US" sz="2400">
                <a:solidFill>
                  <a:srgbClr val="353535"/>
                </a:solidFill>
                <a:latin typeface="Segoe UI Light" panose="020B0502040204020203" pitchFamily="34" charset="0"/>
                <a:cs typeface="Segoe UI Light" panose="020B0502040204020203" pitchFamily="34" charset="0"/>
              </a:rPr>
              <a:t>Pay for what you need</a:t>
            </a:r>
          </a:p>
          <a:p>
            <a:pPr marL="0" indent="0" fontAlgn="base">
              <a:lnSpc>
                <a:spcPct val="110000"/>
              </a:lnSpc>
              <a:spcBef>
                <a:spcPts val="0"/>
              </a:spcBef>
              <a:spcAft>
                <a:spcPts val="600"/>
              </a:spcAft>
              <a:buNone/>
            </a:pPr>
            <a:endParaRPr lang="en-US" sz="2400">
              <a:solidFill>
                <a:srgbClr val="353535"/>
              </a:solidFill>
              <a:latin typeface="Segoe UI Light" panose="020B0502040204020203" pitchFamily="34" charset="0"/>
              <a:cs typeface="Segoe UI Light" panose="020B0502040204020203" pitchFamily="34" charset="0"/>
            </a:endParaRPr>
          </a:p>
          <a:p>
            <a:pPr marL="0" indent="0" fontAlgn="base">
              <a:lnSpc>
                <a:spcPct val="110000"/>
              </a:lnSpc>
              <a:spcBef>
                <a:spcPts val="0"/>
              </a:spcBef>
              <a:spcAft>
                <a:spcPts val="600"/>
              </a:spcAft>
              <a:buNone/>
            </a:pPr>
            <a:r>
              <a:rPr lang="en-US" sz="3000" b="1">
                <a:solidFill>
                  <a:srgbClr val="353535"/>
                </a:solidFill>
                <a:latin typeface="Segoe UI Light" panose="020B0502040204020203" pitchFamily="34" charset="0"/>
                <a:cs typeface="Segoe UI Light" panose="020B0502040204020203" pitchFamily="34" charset="0"/>
              </a:rPr>
              <a:t>Innovation</a:t>
            </a:r>
          </a:p>
          <a:p>
            <a:pPr marL="457200" indent="-457200" fontAlgn="base">
              <a:lnSpc>
                <a:spcPct val="110000"/>
              </a:lnSpc>
              <a:spcBef>
                <a:spcPts val="0"/>
              </a:spcBef>
              <a:spcAft>
                <a:spcPts val="600"/>
              </a:spcAft>
              <a:buFont typeface="Arial" panose="020B0604020202020204" pitchFamily="34" charset="0"/>
              <a:buChar char="•"/>
            </a:pPr>
            <a:r>
              <a:rPr lang="en-US" sz="2400">
                <a:solidFill>
                  <a:srgbClr val="353535"/>
                </a:solidFill>
                <a:latin typeface="Segoe UI Light" panose="020B0502040204020203" pitchFamily="34" charset="0"/>
                <a:cs typeface="Segoe UI Light" panose="020B0502040204020203" pitchFamily="34" charset="0"/>
              </a:rPr>
              <a:t>Quick “Time to market”</a:t>
            </a:r>
          </a:p>
          <a:p>
            <a:pPr marL="457200" indent="-457200" fontAlgn="base">
              <a:lnSpc>
                <a:spcPct val="110000"/>
              </a:lnSpc>
              <a:spcBef>
                <a:spcPts val="0"/>
              </a:spcBef>
              <a:spcAft>
                <a:spcPts val="600"/>
              </a:spcAft>
              <a:buFont typeface="Arial" panose="020B0604020202020204" pitchFamily="34" charset="0"/>
              <a:buChar char="•"/>
            </a:pPr>
            <a:r>
              <a:rPr lang="en-US" sz="2400">
                <a:solidFill>
                  <a:srgbClr val="353535"/>
                </a:solidFill>
                <a:latin typeface="Segoe UI Light" panose="020B0502040204020203" pitchFamily="34" charset="0"/>
                <a:cs typeface="Segoe UI Light" panose="020B0502040204020203" pitchFamily="34" charset="0"/>
              </a:rPr>
              <a:t>Technology is changing rapidly</a:t>
            </a:r>
          </a:p>
          <a:p>
            <a:pPr marL="457200" indent="-457200" fontAlgn="base">
              <a:lnSpc>
                <a:spcPct val="110000"/>
              </a:lnSpc>
              <a:spcBef>
                <a:spcPts val="0"/>
              </a:spcBef>
              <a:spcAft>
                <a:spcPts val="600"/>
              </a:spcAft>
              <a:buFont typeface="Arial" panose="020B0604020202020204" pitchFamily="34" charset="0"/>
              <a:buChar char="•"/>
            </a:pPr>
            <a:r>
              <a:rPr lang="en-US" sz="2400">
                <a:solidFill>
                  <a:srgbClr val="353535"/>
                </a:solidFill>
                <a:latin typeface="Segoe UI Light" panose="020B0502040204020203" pitchFamily="34" charset="0"/>
                <a:cs typeface="Segoe UI Light" panose="020B0502040204020203" pitchFamily="34" charset="0"/>
              </a:rPr>
              <a:t>Fail fast</a:t>
            </a:r>
          </a:p>
          <a:p>
            <a:pPr marL="0" indent="0" fontAlgn="base">
              <a:lnSpc>
                <a:spcPct val="110000"/>
              </a:lnSpc>
              <a:spcBef>
                <a:spcPts val="0"/>
              </a:spcBef>
              <a:spcAft>
                <a:spcPts val="600"/>
              </a:spcAft>
              <a:buNone/>
            </a:pPr>
            <a:endParaRPr lang="en-US" sz="2400">
              <a:solidFill>
                <a:srgbClr val="353535"/>
              </a:solidFill>
              <a:latin typeface="Segoe UI Light" panose="020B0502040204020203" pitchFamily="34" charset="0"/>
              <a:cs typeface="Segoe UI Light" panose="020B0502040204020203" pitchFamily="34" charset="0"/>
            </a:endParaRPr>
          </a:p>
          <a:p>
            <a:pPr marL="0" indent="0" fontAlgn="base">
              <a:lnSpc>
                <a:spcPct val="110000"/>
              </a:lnSpc>
              <a:spcBef>
                <a:spcPts val="0"/>
              </a:spcBef>
              <a:spcAft>
                <a:spcPts val="600"/>
              </a:spcAft>
              <a:buNone/>
            </a:pPr>
            <a:r>
              <a:rPr lang="en-US" sz="3000" b="1">
                <a:solidFill>
                  <a:srgbClr val="353535"/>
                </a:solidFill>
                <a:latin typeface="Segoe UI Light" panose="020B0502040204020203" pitchFamily="34" charset="0"/>
                <a:cs typeface="Segoe UI Light" panose="020B0502040204020203" pitchFamily="34" charset="0"/>
              </a:rPr>
              <a:t>Risk</a:t>
            </a:r>
          </a:p>
          <a:p>
            <a:pPr marL="457200" indent="-457200" fontAlgn="base">
              <a:lnSpc>
                <a:spcPct val="110000"/>
              </a:lnSpc>
              <a:spcBef>
                <a:spcPts val="0"/>
              </a:spcBef>
              <a:spcAft>
                <a:spcPts val="600"/>
              </a:spcAft>
              <a:buFont typeface="Arial" panose="020B0604020202020204" pitchFamily="34" charset="0"/>
              <a:buChar char="•"/>
            </a:pPr>
            <a:r>
              <a:rPr lang="en-US" sz="2200">
                <a:solidFill>
                  <a:srgbClr val="353535"/>
                </a:solidFill>
                <a:latin typeface="Segoe UI Light" panose="020B0502040204020203" pitchFamily="34" charset="0"/>
                <a:cs typeface="Segoe UI Light" panose="020B0502040204020203" pitchFamily="34" charset="0"/>
              </a:rPr>
              <a:t>Availability </a:t>
            </a:r>
          </a:p>
          <a:p>
            <a:pPr marL="457200" indent="-457200" fontAlgn="base">
              <a:lnSpc>
                <a:spcPct val="110000"/>
              </a:lnSpc>
              <a:spcBef>
                <a:spcPts val="0"/>
              </a:spcBef>
              <a:spcAft>
                <a:spcPts val="600"/>
              </a:spcAft>
              <a:buFont typeface="Arial" panose="020B0604020202020204" pitchFamily="34" charset="0"/>
              <a:buChar char="•"/>
            </a:pPr>
            <a:r>
              <a:rPr lang="en-US" sz="2200">
                <a:solidFill>
                  <a:srgbClr val="353535"/>
                </a:solidFill>
                <a:latin typeface="Segoe UI Light" panose="020B0502040204020203" pitchFamily="34" charset="0"/>
                <a:cs typeface="Segoe UI Light" panose="020B0502040204020203" pitchFamily="34" charset="0"/>
              </a:rPr>
              <a:t>Reliability </a:t>
            </a:r>
          </a:p>
          <a:p>
            <a:pPr marL="457200" indent="-457200" fontAlgn="base">
              <a:lnSpc>
                <a:spcPct val="110000"/>
              </a:lnSpc>
              <a:spcBef>
                <a:spcPts val="0"/>
              </a:spcBef>
              <a:spcAft>
                <a:spcPts val="600"/>
              </a:spcAft>
              <a:buFont typeface="Arial" panose="020B0604020202020204" pitchFamily="34" charset="0"/>
              <a:buChar char="•"/>
            </a:pPr>
            <a:r>
              <a:rPr lang="en-US" sz="2200">
                <a:solidFill>
                  <a:srgbClr val="353535"/>
                </a:solidFill>
                <a:latin typeface="Segoe UI Light" panose="020B0502040204020203" pitchFamily="34" charset="0"/>
                <a:cs typeface="Segoe UI Light" panose="020B0502040204020203" pitchFamily="34" charset="0"/>
              </a:rPr>
              <a:t>Security</a:t>
            </a:r>
          </a:p>
        </p:txBody>
      </p:sp>
    </p:spTree>
    <p:extLst>
      <p:ext uri="{BB962C8B-B14F-4D97-AF65-F5344CB8AC3E}">
        <p14:creationId xmlns:p14="http://schemas.microsoft.com/office/powerpoint/2010/main" val="11532596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p:cNvSpPr>
          <p:nvPr/>
        </p:nvSpPr>
        <p:spPr>
          <a:xfrm>
            <a:off x="311467" y="275593"/>
            <a:ext cx="11284273" cy="443020"/>
          </a:xfrm>
          <a:prstGeom prst="rect">
            <a:avLst/>
          </a:prstGeom>
        </p:spPr>
        <p:txBody>
          <a:bodyPr vert="horz" wrap="square" lIns="0" tIns="0" rIns="0" bIns="0" rtlCol="0" anchor="t">
            <a:noAutofit/>
          </a:bodyPr>
          <a:lstStyle>
            <a:lvl1pPr algn="l" defTabSz="1096173" rtl="0" eaLnBrk="1" latinLnBrk="0" hangingPunct="1">
              <a:lnSpc>
                <a:spcPct val="90000"/>
              </a:lnSpc>
              <a:spcBef>
                <a:spcPct val="0"/>
              </a:spcBef>
              <a:buNone/>
              <a:defRPr lang="en-US" sz="3200" b="0" kern="1200" cap="none" spc="-12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marL="0" marR="0" lvl="0" indent="0" algn="l" defTabSz="1096173" rtl="0" eaLnBrk="1" fontAlgn="auto" latinLnBrk="0" hangingPunct="1">
              <a:lnSpc>
                <a:spcPct val="90000"/>
              </a:lnSpc>
              <a:spcBef>
                <a:spcPct val="0"/>
              </a:spcBef>
              <a:spcAft>
                <a:spcPts val="0"/>
              </a:spcAft>
              <a:buClrTx/>
              <a:buSzTx/>
              <a:buFontTx/>
              <a:buNone/>
              <a:tabLst/>
              <a:defRPr/>
            </a:pPr>
            <a:r>
              <a:rPr kumimoji="0" lang="en-US" sz="3599" b="0" i="0" u="none" strike="noStrike" kern="1200" cap="none" spc="-120" normalizeH="0" baseline="0" noProof="0">
                <a:ln w="3175">
                  <a:noFill/>
                </a:ln>
                <a:solidFill>
                  <a:srgbClr val="000000"/>
                </a:solidFill>
                <a:effectLst/>
                <a:uLnTx/>
                <a:uFillTx/>
                <a:latin typeface="Segoe UI Light" pitchFamily="34" charset="0"/>
                <a:ea typeface="+mn-ea"/>
                <a:cs typeface="Arial" charset="0"/>
              </a:rPr>
              <a:t>Who manages what?</a:t>
            </a:r>
          </a:p>
        </p:txBody>
      </p:sp>
      <p:grpSp>
        <p:nvGrpSpPr>
          <p:cNvPr id="6" name="Group 5"/>
          <p:cNvGrpSpPr/>
          <p:nvPr/>
        </p:nvGrpSpPr>
        <p:grpSpPr>
          <a:xfrm>
            <a:off x="3368265" y="1323806"/>
            <a:ext cx="2936947" cy="4847176"/>
            <a:chOff x="3355757" y="1314693"/>
            <a:chExt cx="2938128" cy="4849125"/>
          </a:xfrm>
        </p:grpSpPr>
        <p:sp>
          <p:nvSpPr>
            <p:cNvPr id="7" name="Rectangle 6"/>
            <p:cNvSpPr/>
            <p:nvPr/>
          </p:nvSpPr>
          <p:spPr>
            <a:xfrm>
              <a:off x="3589260" y="1314693"/>
              <a:ext cx="2592055"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a:ln>
                    <a:noFill/>
                  </a:ln>
                  <a:solidFill>
                    <a:srgbClr val="000000"/>
                  </a:solidFill>
                  <a:effectLst/>
                  <a:uLnTx/>
                  <a:uFillTx/>
                  <a:latin typeface="Segoe UI"/>
                  <a:ea typeface="Kozuka Gothic Pro R" pitchFamily="34" charset="-128"/>
                  <a:cs typeface="+mn-cs"/>
                </a:rPr>
                <a:t>I</a:t>
              </a:r>
              <a:r>
                <a:rPr kumimoji="0" lang="en-US" sz="1999" b="0" i="0" u="none" strike="noStrike" kern="1200" cap="none" spc="0" normalizeH="0" baseline="0" noProof="0">
                  <a:ln>
                    <a:noFill/>
                  </a:ln>
                  <a:solidFill>
                    <a:srgbClr val="000000"/>
                  </a:solidFill>
                  <a:effectLst/>
                  <a:uLnTx/>
                  <a:uFillTx/>
                  <a:latin typeface="Segoe UI"/>
                  <a:ea typeface="Kozuka Gothic Pro R" pitchFamily="34" charset="-128"/>
                  <a:cs typeface="+mn-cs"/>
                </a:rPr>
                <a:t>nfrastructure</a:t>
              </a:r>
            </a:p>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a</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s </a:t>
              </a: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a</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 </a:t>
              </a: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S</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ervice</a:t>
              </a:r>
            </a:p>
          </p:txBody>
        </p:sp>
        <p:sp>
          <p:nvSpPr>
            <p:cNvPr id="8" name="Rectangle 7"/>
            <p:cNvSpPr/>
            <p:nvPr/>
          </p:nvSpPr>
          <p:spPr>
            <a:xfrm>
              <a:off x="4074208" y="5266693"/>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Storage</a:t>
              </a:r>
            </a:p>
          </p:txBody>
        </p:sp>
        <p:sp>
          <p:nvSpPr>
            <p:cNvPr id="9" name="Rectangle 8"/>
            <p:cNvSpPr/>
            <p:nvPr/>
          </p:nvSpPr>
          <p:spPr>
            <a:xfrm>
              <a:off x="4074208" y="4812176"/>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Servers</a:t>
              </a:r>
            </a:p>
          </p:txBody>
        </p:sp>
        <p:sp>
          <p:nvSpPr>
            <p:cNvPr id="10" name="Rectangle 9"/>
            <p:cNvSpPr/>
            <p:nvPr/>
          </p:nvSpPr>
          <p:spPr>
            <a:xfrm>
              <a:off x="4074208" y="572120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Networking</a:t>
              </a:r>
            </a:p>
          </p:txBody>
        </p:sp>
        <p:sp>
          <p:nvSpPr>
            <p:cNvPr id="11" name="Rectangle 10"/>
            <p:cNvSpPr/>
            <p:nvPr/>
          </p:nvSpPr>
          <p:spPr>
            <a:xfrm>
              <a:off x="4074208" y="3903139"/>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O/S</a:t>
              </a:r>
            </a:p>
          </p:txBody>
        </p:sp>
        <p:sp>
          <p:nvSpPr>
            <p:cNvPr id="12" name="Rectangle 11"/>
            <p:cNvSpPr/>
            <p:nvPr/>
          </p:nvSpPr>
          <p:spPr>
            <a:xfrm>
              <a:off x="4074208" y="3448622"/>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Middleware</a:t>
              </a:r>
            </a:p>
          </p:txBody>
        </p:sp>
        <p:sp>
          <p:nvSpPr>
            <p:cNvPr id="14" name="Rectangle 13"/>
            <p:cNvSpPr/>
            <p:nvPr/>
          </p:nvSpPr>
          <p:spPr>
            <a:xfrm>
              <a:off x="4074208" y="4357658"/>
              <a:ext cx="1637156"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Virtualization</a:t>
              </a:r>
            </a:p>
          </p:txBody>
        </p:sp>
        <p:sp>
          <p:nvSpPr>
            <p:cNvPr id="15" name="Rectangle 14"/>
            <p:cNvSpPr/>
            <p:nvPr/>
          </p:nvSpPr>
          <p:spPr>
            <a:xfrm>
              <a:off x="4074208" y="2539588"/>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Data</a:t>
              </a:r>
            </a:p>
          </p:txBody>
        </p:sp>
        <p:sp>
          <p:nvSpPr>
            <p:cNvPr id="16" name="Rectangle 15"/>
            <p:cNvSpPr/>
            <p:nvPr/>
          </p:nvSpPr>
          <p:spPr>
            <a:xfrm>
              <a:off x="4074208" y="2085069"/>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Applications</a:t>
              </a:r>
            </a:p>
          </p:txBody>
        </p:sp>
        <p:sp>
          <p:nvSpPr>
            <p:cNvPr id="17" name="Rectangle 16"/>
            <p:cNvSpPr/>
            <p:nvPr/>
          </p:nvSpPr>
          <p:spPr>
            <a:xfrm>
              <a:off x="4074208" y="2994105"/>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Runtime</a:t>
              </a:r>
            </a:p>
          </p:txBody>
        </p:sp>
        <p:sp>
          <p:nvSpPr>
            <p:cNvPr id="18" name="Left Brace 17"/>
            <p:cNvSpPr/>
            <p:nvPr/>
          </p:nvSpPr>
          <p:spPr>
            <a:xfrm flipH="1">
              <a:off x="5720590" y="4316574"/>
              <a:ext cx="228448" cy="1762830"/>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747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19" name="TextBox 56"/>
            <p:cNvSpPr txBox="1"/>
            <p:nvPr/>
          </p:nvSpPr>
          <p:spPr>
            <a:xfrm flipH="1">
              <a:off x="5893614" y="4272924"/>
              <a:ext cx="400271" cy="1890894"/>
            </a:xfrm>
            <a:prstGeom prst="rect">
              <a:avLst/>
            </a:prstGeom>
            <a:noFill/>
          </p:spPr>
          <p:txBody>
            <a:bodyPr vert="eaVert"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Managed by Microsoft</a:t>
              </a:r>
            </a:p>
          </p:txBody>
        </p:sp>
        <p:sp>
          <p:nvSpPr>
            <p:cNvPr id="20" name="Left Brace 19"/>
            <p:cNvSpPr/>
            <p:nvPr/>
          </p:nvSpPr>
          <p:spPr>
            <a:xfrm>
              <a:off x="3888211" y="2085068"/>
              <a:ext cx="133263" cy="219881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747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21" name="TextBox 58"/>
            <p:cNvSpPr txBox="1"/>
            <p:nvPr/>
          </p:nvSpPr>
          <p:spPr>
            <a:xfrm>
              <a:off x="3355757" y="2369269"/>
              <a:ext cx="615801" cy="159261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You scale, make </a:t>
              </a:r>
            </a:p>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resilient &amp; manage</a:t>
              </a:r>
            </a:p>
          </p:txBody>
        </p:sp>
      </p:grpSp>
      <p:grpSp>
        <p:nvGrpSpPr>
          <p:cNvPr id="22" name="Group 21"/>
          <p:cNvGrpSpPr/>
          <p:nvPr/>
        </p:nvGrpSpPr>
        <p:grpSpPr>
          <a:xfrm>
            <a:off x="6421266" y="1315547"/>
            <a:ext cx="2893868" cy="4793599"/>
            <a:chOff x="6116126" y="1314693"/>
            <a:chExt cx="2895032" cy="4795527"/>
          </a:xfrm>
        </p:grpSpPr>
        <p:sp>
          <p:nvSpPr>
            <p:cNvPr id="23" name="Rectangle 22"/>
            <p:cNvSpPr/>
            <p:nvPr/>
          </p:nvSpPr>
          <p:spPr>
            <a:xfrm>
              <a:off x="6451787" y="1314693"/>
              <a:ext cx="1998986" cy="639656"/>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a:ln>
                    <a:noFill/>
                  </a:ln>
                  <a:solidFill>
                    <a:srgbClr val="000000"/>
                  </a:solidFill>
                  <a:effectLst/>
                  <a:uLnTx/>
                  <a:uFillTx/>
                  <a:latin typeface="Segoe UI"/>
                  <a:ea typeface="Kozuka Gothic Pro R" pitchFamily="34" charset="-128"/>
                  <a:cs typeface="+mn-cs"/>
                </a:rPr>
                <a:t>P</a:t>
              </a:r>
              <a:r>
                <a:rPr kumimoji="0" lang="en-US" sz="1999" b="0" i="0" u="none" strike="noStrike" kern="1200" cap="none" spc="0" normalizeH="0" baseline="0" noProof="0">
                  <a:ln>
                    <a:noFill/>
                  </a:ln>
                  <a:solidFill>
                    <a:srgbClr val="000000"/>
                  </a:solidFill>
                  <a:effectLst/>
                  <a:uLnTx/>
                  <a:uFillTx/>
                  <a:latin typeface="Segoe UI"/>
                  <a:ea typeface="Kozuka Gothic Pro R" pitchFamily="34" charset="-128"/>
                  <a:cs typeface="+mn-cs"/>
                </a:rPr>
                <a:t>latform</a:t>
              </a:r>
            </a:p>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a</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s </a:t>
              </a: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a</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 </a:t>
              </a: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S</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ervice</a:t>
              </a:r>
            </a:p>
          </p:txBody>
        </p:sp>
        <p:sp>
          <p:nvSpPr>
            <p:cNvPr id="24" name="Left Brace 23"/>
            <p:cNvSpPr/>
            <p:nvPr/>
          </p:nvSpPr>
          <p:spPr>
            <a:xfrm flipH="1">
              <a:off x="8267018" y="2989341"/>
              <a:ext cx="209441" cy="3120879"/>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747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25" name="TextBox 54"/>
            <p:cNvSpPr txBox="1"/>
            <p:nvPr/>
          </p:nvSpPr>
          <p:spPr>
            <a:xfrm flipH="1">
              <a:off x="8395357" y="3473185"/>
              <a:ext cx="615801" cy="218756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b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management by Microsoft</a:t>
              </a:r>
            </a:p>
          </p:txBody>
        </p:sp>
        <p:sp>
          <p:nvSpPr>
            <p:cNvPr id="26" name="Left Brace 25"/>
            <p:cNvSpPr/>
            <p:nvPr/>
          </p:nvSpPr>
          <p:spPr>
            <a:xfrm>
              <a:off x="6458887" y="2066029"/>
              <a:ext cx="152299" cy="84716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747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sp>
          <p:nvSpPr>
            <p:cNvPr id="27" name="TextBox 60"/>
            <p:cNvSpPr txBox="1"/>
            <p:nvPr/>
          </p:nvSpPr>
          <p:spPr>
            <a:xfrm>
              <a:off x="6116126" y="1951028"/>
              <a:ext cx="400271" cy="107085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You manage</a:t>
              </a:r>
            </a:p>
          </p:txBody>
        </p:sp>
        <p:sp>
          <p:nvSpPr>
            <p:cNvPr id="28" name="Rectangle 27"/>
            <p:cNvSpPr/>
            <p:nvPr/>
          </p:nvSpPr>
          <p:spPr>
            <a:xfrm>
              <a:off x="6620608" y="526669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Storage</a:t>
              </a:r>
            </a:p>
          </p:txBody>
        </p:sp>
        <p:sp>
          <p:nvSpPr>
            <p:cNvPr id="29" name="Rectangle 28"/>
            <p:cNvSpPr/>
            <p:nvPr/>
          </p:nvSpPr>
          <p:spPr>
            <a:xfrm>
              <a:off x="6620608" y="481217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Servers</a:t>
              </a:r>
            </a:p>
          </p:txBody>
        </p:sp>
        <p:sp>
          <p:nvSpPr>
            <p:cNvPr id="30" name="Rectangle 29"/>
            <p:cNvSpPr/>
            <p:nvPr/>
          </p:nvSpPr>
          <p:spPr>
            <a:xfrm>
              <a:off x="6620608" y="572120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Networking</a:t>
              </a:r>
            </a:p>
          </p:txBody>
        </p:sp>
        <p:sp>
          <p:nvSpPr>
            <p:cNvPr id="31" name="Rectangle 30"/>
            <p:cNvSpPr/>
            <p:nvPr/>
          </p:nvSpPr>
          <p:spPr>
            <a:xfrm>
              <a:off x="6620608" y="390313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O/S</a:t>
              </a:r>
            </a:p>
          </p:txBody>
        </p:sp>
        <p:sp>
          <p:nvSpPr>
            <p:cNvPr id="32" name="Rectangle 31"/>
            <p:cNvSpPr/>
            <p:nvPr/>
          </p:nvSpPr>
          <p:spPr>
            <a:xfrm>
              <a:off x="6620608" y="3448620"/>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Middleware</a:t>
              </a:r>
            </a:p>
          </p:txBody>
        </p:sp>
        <p:sp>
          <p:nvSpPr>
            <p:cNvPr id="33" name="Rectangle 32"/>
            <p:cNvSpPr/>
            <p:nvPr/>
          </p:nvSpPr>
          <p:spPr>
            <a:xfrm>
              <a:off x="6620608" y="435765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Virtualization</a:t>
              </a:r>
            </a:p>
          </p:txBody>
        </p:sp>
        <p:sp>
          <p:nvSpPr>
            <p:cNvPr id="34" name="Rectangle 33"/>
            <p:cNvSpPr/>
            <p:nvPr/>
          </p:nvSpPr>
          <p:spPr>
            <a:xfrm>
              <a:off x="6620608" y="2085067"/>
              <a:ext cx="1637155"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Applications</a:t>
              </a:r>
            </a:p>
          </p:txBody>
        </p:sp>
        <p:sp>
          <p:nvSpPr>
            <p:cNvPr id="35" name="Rectangle 34"/>
            <p:cNvSpPr/>
            <p:nvPr/>
          </p:nvSpPr>
          <p:spPr>
            <a:xfrm>
              <a:off x="6620608" y="29941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Runtime</a:t>
              </a:r>
            </a:p>
          </p:txBody>
        </p:sp>
        <p:sp>
          <p:nvSpPr>
            <p:cNvPr id="36" name="Rectangle 35"/>
            <p:cNvSpPr/>
            <p:nvPr/>
          </p:nvSpPr>
          <p:spPr>
            <a:xfrm>
              <a:off x="6620608" y="2539586"/>
              <a:ext cx="1637155"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Data</a:t>
              </a:r>
            </a:p>
          </p:txBody>
        </p:sp>
      </p:grpSp>
      <p:grpSp>
        <p:nvGrpSpPr>
          <p:cNvPr id="37" name="Group 36"/>
          <p:cNvGrpSpPr/>
          <p:nvPr/>
        </p:nvGrpSpPr>
        <p:grpSpPr>
          <a:xfrm>
            <a:off x="828960" y="1261645"/>
            <a:ext cx="2423251" cy="4847500"/>
            <a:chOff x="825250" y="1245362"/>
            <a:chExt cx="2424226" cy="4849451"/>
          </a:xfrm>
        </p:grpSpPr>
        <p:sp>
          <p:nvSpPr>
            <p:cNvPr id="38" name="Rectangle 37"/>
            <p:cNvSpPr/>
            <p:nvPr/>
          </p:nvSpPr>
          <p:spPr>
            <a:xfrm>
              <a:off x="1383939" y="1245362"/>
              <a:ext cx="1865537" cy="639656"/>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999" b="0" i="0" u="none" strike="noStrike" kern="1200" cap="none" spc="0" normalizeH="0" baseline="0" noProof="0">
                  <a:ln>
                    <a:noFill/>
                  </a:ln>
                  <a:solidFill>
                    <a:srgbClr val="000000"/>
                  </a:solidFill>
                  <a:effectLst/>
                  <a:uLnTx/>
                  <a:uFillTx/>
                  <a:latin typeface="Segoe UI"/>
                  <a:ea typeface="Kozuka Gothic Pro R" pitchFamily="34" charset="-128"/>
                  <a:cs typeface="+mn-cs"/>
                </a:rPr>
                <a:t>On Premises</a:t>
              </a:r>
            </a:p>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Physical / Virtual</a:t>
              </a:r>
            </a:p>
          </p:txBody>
        </p:sp>
        <p:sp>
          <p:nvSpPr>
            <p:cNvPr id="39" name="TextBox 52"/>
            <p:cNvSpPr txBox="1"/>
            <p:nvPr/>
          </p:nvSpPr>
          <p:spPr>
            <a:xfrm>
              <a:off x="825250" y="2495972"/>
              <a:ext cx="400271" cy="304058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You scale, make resilient and manage</a:t>
              </a:r>
            </a:p>
          </p:txBody>
        </p:sp>
        <p:sp>
          <p:nvSpPr>
            <p:cNvPr id="40" name="Rectangle 39"/>
            <p:cNvSpPr/>
            <p:nvPr/>
          </p:nvSpPr>
          <p:spPr>
            <a:xfrm>
              <a:off x="1522291" y="5259551"/>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Storage</a:t>
              </a:r>
            </a:p>
          </p:txBody>
        </p:sp>
        <p:sp>
          <p:nvSpPr>
            <p:cNvPr id="41" name="Rectangle 40"/>
            <p:cNvSpPr/>
            <p:nvPr/>
          </p:nvSpPr>
          <p:spPr>
            <a:xfrm>
              <a:off x="1522291" y="4805034"/>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Servers</a:t>
              </a:r>
            </a:p>
          </p:txBody>
        </p:sp>
        <p:sp>
          <p:nvSpPr>
            <p:cNvPr id="42" name="Rectangle 41"/>
            <p:cNvSpPr/>
            <p:nvPr/>
          </p:nvSpPr>
          <p:spPr>
            <a:xfrm>
              <a:off x="1522291" y="5714066"/>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Networking</a:t>
              </a:r>
            </a:p>
          </p:txBody>
        </p:sp>
        <p:sp>
          <p:nvSpPr>
            <p:cNvPr id="43" name="Rectangle 42"/>
            <p:cNvSpPr/>
            <p:nvPr/>
          </p:nvSpPr>
          <p:spPr>
            <a:xfrm>
              <a:off x="1522291" y="3895997"/>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O/S</a:t>
              </a:r>
            </a:p>
          </p:txBody>
        </p:sp>
        <p:sp>
          <p:nvSpPr>
            <p:cNvPr id="44" name="Rectangle 43"/>
            <p:cNvSpPr/>
            <p:nvPr/>
          </p:nvSpPr>
          <p:spPr>
            <a:xfrm>
              <a:off x="1522291" y="3441481"/>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Middleware</a:t>
              </a:r>
            </a:p>
          </p:txBody>
        </p:sp>
        <p:sp>
          <p:nvSpPr>
            <p:cNvPr id="45" name="Rectangle 44"/>
            <p:cNvSpPr/>
            <p:nvPr/>
          </p:nvSpPr>
          <p:spPr>
            <a:xfrm>
              <a:off x="1522291" y="4350516"/>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Virtualization</a:t>
              </a:r>
            </a:p>
          </p:txBody>
        </p:sp>
        <p:sp>
          <p:nvSpPr>
            <p:cNvPr id="46" name="Rectangle 45"/>
            <p:cNvSpPr/>
            <p:nvPr/>
          </p:nvSpPr>
          <p:spPr>
            <a:xfrm>
              <a:off x="1522291" y="2532446"/>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Data</a:t>
              </a:r>
            </a:p>
          </p:txBody>
        </p:sp>
        <p:sp>
          <p:nvSpPr>
            <p:cNvPr id="47" name="Rectangle 46"/>
            <p:cNvSpPr/>
            <p:nvPr/>
          </p:nvSpPr>
          <p:spPr>
            <a:xfrm>
              <a:off x="1522291" y="2077927"/>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Applications</a:t>
              </a:r>
            </a:p>
          </p:txBody>
        </p:sp>
        <p:sp>
          <p:nvSpPr>
            <p:cNvPr id="48" name="Rectangle 47"/>
            <p:cNvSpPr/>
            <p:nvPr/>
          </p:nvSpPr>
          <p:spPr>
            <a:xfrm>
              <a:off x="1522291" y="2986963"/>
              <a:ext cx="1637156" cy="380747"/>
            </a:xfrm>
            <a:prstGeom prst="rect">
              <a:avLst/>
            </a:prstGeom>
            <a:solidFill>
              <a:srgbClr val="0071BC"/>
            </a:solidFill>
            <a:ln w="9525" cap="flat" cmpd="sng" algn="ctr">
              <a:noFill/>
              <a:prstDash val="solid"/>
            </a:ln>
            <a:effectLst/>
          </p:spPr>
          <p:txBody>
            <a:bodyPr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Runtime</a:t>
              </a:r>
            </a:p>
          </p:txBody>
        </p:sp>
        <p:sp>
          <p:nvSpPr>
            <p:cNvPr id="49" name="Left Brace 48"/>
            <p:cNvSpPr/>
            <p:nvPr/>
          </p:nvSpPr>
          <p:spPr>
            <a:xfrm>
              <a:off x="1273223" y="2077925"/>
              <a:ext cx="243449" cy="401688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747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grpSp>
      <p:grpSp>
        <p:nvGrpSpPr>
          <p:cNvPr id="50" name="Group 49"/>
          <p:cNvGrpSpPr/>
          <p:nvPr/>
        </p:nvGrpSpPr>
        <p:grpSpPr>
          <a:xfrm>
            <a:off x="9431191" y="1323813"/>
            <a:ext cx="2714941" cy="4785331"/>
            <a:chOff x="9430942" y="1314695"/>
            <a:chExt cx="2716034" cy="4787256"/>
          </a:xfrm>
        </p:grpSpPr>
        <p:sp>
          <p:nvSpPr>
            <p:cNvPr id="51" name="Rectangle 50"/>
            <p:cNvSpPr/>
            <p:nvPr/>
          </p:nvSpPr>
          <p:spPr>
            <a:xfrm>
              <a:off x="9430942" y="1314695"/>
              <a:ext cx="2026915" cy="639656"/>
            </a:xfrm>
            <a:prstGeom prst="rect">
              <a:avLst/>
            </a:prstGeom>
            <a:noFill/>
            <a:ln w="9525" cap="flat" cmpd="sng" algn="ctr">
              <a:noFill/>
              <a:prstDash val="solid"/>
            </a:ln>
            <a:effectLst/>
          </p:spPr>
          <p:txBody>
            <a:bodyPr lIns="91320" tIns="0" rIns="9132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999" b="1" i="0" u="none" strike="noStrike" kern="1200" cap="none" spc="0" normalizeH="0" baseline="0" noProof="0">
                  <a:ln>
                    <a:noFill/>
                  </a:ln>
                  <a:solidFill>
                    <a:srgbClr val="000000"/>
                  </a:solidFill>
                  <a:effectLst/>
                  <a:uLnTx/>
                  <a:uFillTx/>
                  <a:latin typeface="Segoe UI"/>
                  <a:ea typeface="Kozuka Gothic Pro R" pitchFamily="34" charset="-128"/>
                  <a:cs typeface="+mn-cs"/>
                </a:rPr>
                <a:t>S</a:t>
              </a:r>
              <a:r>
                <a:rPr kumimoji="0" lang="en-US" sz="1999" b="0" i="0" u="none" strike="noStrike" kern="1200" cap="none" spc="0" normalizeH="0" baseline="0" noProof="0">
                  <a:ln>
                    <a:noFill/>
                  </a:ln>
                  <a:solidFill>
                    <a:srgbClr val="000000"/>
                  </a:solidFill>
                  <a:effectLst/>
                  <a:uLnTx/>
                  <a:uFillTx/>
                  <a:latin typeface="Segoe UI"/>
                  <a:ea typeface="Kozuka Gothic Pro R" pitchFamily="34" charset="-128"/>
                  <a:cs typeface="+mn-cs"/>
                </a:rPr>
                <a:t>oftware</a:t>
              </a:r>
            </a:p>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a</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s </a:t>
              </a: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a</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 </a:t>
              </a:r>
              <a:r>
                <a:rPr kumimoji="0" lang="en-US" sz="1600" b="1" i="0" u="none" strike="noStrike" kern="1200" cap="none" spc="0" normalizeH="0" baseline="0" noProof="0">
                  <a:ln>
                    <a:noFill/>
                  </a:ln>
                  <a:solidFill>
                    <a:srgbClr val="000000"/>
                  </a:solidFill>
                  <a:effectLst/>
                  <a:uLnTx/>
                  <a:uFillTx/>
                  <a:latin typeface="Segoe UI"/>
                  <a:ea typeface="Kozuka Gothic Pro R" pitchFamily="34" charset="-128"/>
                  <a:cs typeface="+mn-cs"/>
                </a:rPr>
                <a:t>S</a:t>
              </a:r>
              <a:r>
                <a:rPr kumimoji="0" lang="en-US" sz="1600" b="0" i="0" u="none" strike="noStrike" kern="1200" cap="none" spc="0" normalizeH="0" baseline="0" noProof="0">
                  <a:ln>
                    <a:noFill/>
                  </a:ln>
                  <a:solidFill>
                    <a:srgbClr val="000000"/>
                  </a:solidFill>
                  <a:effectLst/>
                  <a:uLnTx/>
                  <a:uFillTx/>
                  <a:latin typeface="Segoe UI"/>
                  <a:ea typeface="Kozuka Gothic Pro R" pitchFamily="34" charset="-128"/>
                  <a:cs typeface="+mn-cs"/>
                </a:rPr>
                <a:t>ervice</a:t>
              </a:r>
            </a:p>
          </p:txBody>
        </p:sp>
        <p:sp>
          <p:nvSpPr>
            <p:cNvPr id="52" name="Rectangle 51"/>
            <p:cNvSpPr/>
            <p:nvPr/>
          </p:nvSpPr>
          <p:spPr>
            <a:xfrm>
              <a:off x="9631457" y="526669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Storage</a:t>
              </a:r>
            </a:p>
          </p:txBody>
        </p:sp>
        <p:sp>
          <p:nvSpPr>
            <p:cNvPr id="53" name="Rectangle 52"/>
            <p:cNvSpPr/>
            <p:nvPr/>
          </p:nvSpPr>
          <p:spPr>
            <a:xfrm>
              <a:off x="9631457" y="4812172"/>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Servers</a:t>
              </a:r>
            </a:p>
          </p:txBody>
        </p:sp>
        <p:sp>
          <p:nvSpPr>
            <p:cNvPr id="54" name="Rectangle 53"/>
            <p:cNvSpPr/>
            <p:nvPr/>
          </p:nvSpPr>
          <p:spPr>
            <a:xfrm>
              <a:off x="9631457" y="572120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Networking</a:t>
              </a:r>
            </a:p>
          </p:txBody>
        </p:sp>
        <p:sp>
          <p:nvSpPr>
            <p:cNvPr id="55" name="Rectangle 54"/>
            <p:cNvSpPr/>
            <p:nvPr/>
          </p:nvSpPr>
          <p:spPr>
            <a:xfrm>
              <a:off x="9631457" y="3903137"/>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O/S</a:t>
              </a:r>
            </a:p>
          </p:txBody>
        </p:sp>
        <p:sp>
          <p:nvSpPr>
            <p:cNvPr id="56" name="Rectangle 55"/>
            <p:cNvSpPr/>
            <p:nvPr/>
          </p:nvSpPr>
          <p:spPr>
            <a:xfrm>
              <a:off x="9631457" y="3448618"/>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Middleware</a:t>
              </a:r>
            </a:p>
          </p:txBody>
        </p:sp>
        <p:sp>
          <p:nvSpPr>
            <p:cNvPr id="57" name="Rectangle 56"/>
            <p:cNvSpPr/>
            <p:nvPr/>
          </p:nvSpPr>
          <p:spPr>
            <a:xfrm>
              <a:off x="9631457" y="4357653"/>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Virtualization</a:t>
              </a:r>
            </a:p>
          </p:txBody>
        </p:sp>
        <p:sp>
          <p:nvSpPr>
            <p:cNvPr id="58" name="Rectangle 57"/>
            <p:cNvSpPr/>
            <p:nvPr/>
          </p:nvSpPr>
          <p:spPr>
            <a:xfrm>
              <a:off x="9631457" y="2085065"/>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Applications</a:t>
              </a:r>
            </a:p>
          </p:txBody>
        </p:sp>
        <p:sp>
          <p:nvSpPr>
            <p:cNvPr id="59" name="Rectangle 58"/>
            <p:cNvSpPr/>
            <p:nvPr/>
          </p:nvSpPr>
          <p:spPr>
            <a:xfrm>
              <a:off x="9631457" y="2994101"/>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Runtime</a:t>
              </a:r>
            </a:p>
          </p:txBody>
        </p:sp>
        <p:sp>
          <p:nvSpPr>
            <p:cNvPr id="60" name="Rectangle 59"/>
            <p:cNvSpPr/>
            <p:nvPr/>
          </p:nvSpPr>
          <p:spPr>
            <a:xfrm>
              <a:off x="9631457" y="2539584"/>
              <a:ext cx="1637155" cy="380747"/>
            </a:xfrm>
            <a:prstGeom prst="rect">
              <a:avLst/>
            </a:prstGeom>
            <a:solidFill>
              <a:srgbClr val="EE82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Data</a:t>
              </a:r>
            </a:p>
          </p:txBody>
        </p:sp>
        <p:sp>
          <p:nvSpPr>
            <p:cNvPr id="61" name="TextBox 54"/>
            <p:cNvSpPr txBox="1"/>
            <p:nvPr/>
          </p:nvSpPr>
          <p:spPr>
            <a:xfrm flipH="1">
              <a:off x="11531175" y="2951969"/>
              <a:ext cx="615801" cy="218756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37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Scale, Resilience and </a:t>
              </a:r>
              <a:b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br>
              <a:r>
                <a:rPr kumimoji="0" lang="en-US" sz="1400" b="0" i="0" u="none" strike="noStrike" kern="1200" cap="none" spc="0" normalizeH="0" baseline="0" noProof="0">
                  <a:ln>
                    <a:noFill/>
                  </a:ln>
                  <a:solidFill>
                    <a:srgbClr val="000000"/>
                  </a:solidFill>
                  <a:effectLst/>
                  <a:uLnTx/>
                  <a:uFillTx/>
                  <a:latin typeface="Segoe UI"/>
                  <a:ea typeface="Kozuka Gothic Pro R" pitchFamily="34" charset="-128"/>
                  <a:cs typeface="+mn-cs"/>
                </a:rPr>
                <a:t>management by Microsoft</a:t>
              </a:r>
            </a:p>
          </p:txBody>
        </p:sp>
        <p:sp>
          <p:nvSpPr>
            <p:cNvPr id="62" name="Left Brace 61"/>
            <p:cNvSpPr/>
            <p:nvPr/>
          </p:nvSpPr>
          <p:spPr>
            <a:xfrm flipH="1">
              <a:off x="11298215" y="2078125"/>
              <a:ext cx="243449" cy="401688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7478"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endParaRPr>
            </a:p>
          </p:txBody>
        </p:sp>
      </p:grpSp>
      <p:sp>
        <p:nvSpPr>
          <p:cNvPr id="63" name="Rectangle 62"/>
          <p:cNvSpPr/>
          <p:nvPr/>
        </p:nvSpPr>
        <p:spPr>
          <a:xfrm>
            <a:off x="4095649" y="6194745"/>
            <a:ext cx="1636498" cy="528784"/>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Windows Azure</a:t>
            </a:r>
          </a:p>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Virtual Machines</a:t>
            </a:r>
          </a:p>
        </p:txBody>
      </p:sp>
      <p:sp>
        <p:nvSpPr>
          <p:cNvPr id="64" name="Rectangle 63"/>
          <p:cNvSpPr/>
          <p:nvPr/>
        </p:nvSpPr>
        <p:spPr>
          <a:xfrm>
            <a:off x="6916127" y="6194745"/>
            <a:ext cx="1636498" cy="528784"/>
          </a:xfrm>
          <a:prstGeom prst="rect">
            <a:avLst/>
          </a:prstGeom>
          <a:solidFill>
            <a:srgbClr val="FFC000"/>
          </a:solidFill>
          <a:ln w="9525" cap="flat" cmpd="sng" algn="ctr">
            <a:noFill/>
            <a:prstDash val="solid"/>
          </a:ln>
          <a:effectLst/>
        </p:spPr>
        <p:txBody>
          <a:bodyPr lIns="0" rIns="0" rtlCol="0" anchor="t" anchorCtr="0"/>
          <a:lstStyle/>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Windows Azure</a:t>
            </a:r>
          </a:p>
          <a:p>
            <a:pPr marL="0" marR="0" lvl="0" indent="0" algn="ctr" defTabSz="1217478"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Cloud Services</a:t>
            </a:r>
          </a:p>
        </p:txBody>
      </p:sp>
    </p:spTree>
    <p:extLst>
      <p:ext uri="{BB962C8B-B14F-4D97-AF65-F5344CB8AC3E}">
        <p14:creationId xmlns:p14="http://schemas.microsoft.com/office/powerpoint/2010/main" val="2254427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a:t>Azure Services for Big Data</a:t>
            </a:r>
          </a:p>
        </p:txBody>
      </p:sp>
    </p:spTree>
    <p:extLst>
      <p:ext uri="{BB962C8B-B14F-4D97-AF65-F5344CB8AC3E}">
        <p14:creationId xmlns:p14="http://schemas.microsoft.com/office/powerpoint/2010/main" val="39219744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BFFA-868F-4803-9696-2D707EAE235C}"/>
              </a:ext>
            </a:extLst>
          </p:cNvPr>
          <p:cNvSpPr>
            <a:spLocks noGrp="1"/>
          </p:cNvSpPr>
          <p:nvPr>
            <p:ph type="title"/>
          </p:nvPr>
        </p:nvSpPr>
        <p:spPr/>
        <p:txBody>
          <a:bodyPr/>
          <a:lstStyle/>
          <a:p>
            <a:r>
              <a:rPr lang="en-US"/>
              <a:t>Azure Services for Batch Processing</a:t>
            </a:r>
          </a:p>
        </p:txBody>
      </p:sp>
      <p:pic>
        <p:nvPicPr>
          <p:cNvPr id="3" name="Picture 2">
            <a:extLst>
              <a:ext uri="{FF2B5EF4-FFF2-40B4-BE49-F238E27FC236}">
                <a16:creationId xmlns:a16="http://schemas.microsoft.com/office/drawing/2014/main" id="{DEB175AE-DB53-45B6-A97D-3148977BE2E6}"/>
              </a:ext>
            </a:extLst>
          </p:cNvPr>
          <p:cNvPicPr>
            <a:picLocks noChangeAspect="1"/>
          </p:cNvPicPr>
          <p:nvPr/>
        </p:nvPicPr>
        <p:blipFill>
          <a:blip r:embed="rId2"/>
          <a:stretch>
            <a:fillRect/>
          </a:stretch>
        </p:blipFill>
        <p:spPr>
          <a:xfrm>
            <a:off x="0" y="1189176"/>
            <a:ext cx="12192000" cy="5075464"/>
          </a:xfrm>
          <a:prstGeom prst="rect">
            <a:avLst/>
          </a:prstGeom>
        </p:spPr>
      </p:pic>
    </p:spTree>
    <p:extLst>
      <p:ext uri="{BB962C8B-B14F-4D97-AF65-F5344CB8AC3E}">
        <p14:creationId xmlns:p14="http://schemas.microsoft.com/office/powerpoint/2010/main" val="25460031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1CF62-0F57-4802-A16B-49CC821A247F}"/>
              </a:ext>
            </a:extLst>
          </p:cNvPr>
          <p:cNvSpPr>
            <a:spLocks noGrp="1"/>
          </p:cNvSpPr>
          <p:nvPr>
            <p:ph type="title"/>
          </p:nvPr>
        </p:nvSpPr>
        <p:spPr/>
        <p:txBody>
          <a:bodyPr/>
          <a:lstStyle/>
          <a:p>
            <a:r>
              <a:rPr lang="en-US"/>
              <a:t>Azure Services for Stream Processing</a:t>
            </a:r>
          </a:p>
        </p:txBody>
      </p:sp>
      <p:pic>
        <p:nvPicPr>
          <p:cNvPr id="3" name="Picture 2">
            <a:extLst>
              <a:ext uri="{FF2B5EF4-FFF2-40B4-BE49-F238E27FC236}">
                <a16:creationId xmlns:a16="http://schemas.microsoft.com/office/drawing/2014/main" id="{49050247-B6D0-44E9-A914-1BA4C30D9C7C}"/>
              </a:ext>
            </a:extLst>
          </p:cNvPr>
          <p:cNvPicPr>
            <a:picLocks noChangeAspect="1"/>
          </p:cNvPicPr>
          <p:nvPr/>
        </p:nvPicPr>
        <p:blipFill>
          <a:blip r:embed="rId2"/>
          <a:stretch>
            <a:fillRect/>
          </a:stretch>
        </p:blipFill>
        <p:spPr>
          <a:xfrm>
            <a:off x="0" y="1189176"/>
            <a:ext cx="12192000" cy="5043086"/>
          </a:xfrm>
          <a:prstGeom prst="rect">
            <a:avLst/>
          </a:prstGeom>
        </p:spPr>
      </p:pic>
    </p:spTree>
    <p:extLst>
      <p:ext uri="{BB962C8B-B14F-4D97-AF65-F5344CB8AC3E}">
        <p14:creationId xmlns:p14="http://schemas.microsoft.com/office/powerpoint/2010/main" val="11603780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4573" y="1319323"/>
            <a:ext cx="2064365"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3058" y="1319323"/>
            <a:ext cx="2064365"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22839" y="1319323"/>
            <a:ext cx="2064365"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030" y="1319323"/>
            <a:ext cx="2064365" cy="482104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710320">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69734" y="290405"/>
            <a:ext cx="11652534" cy="619269"/>
          </a:xfrm>
        </p:spPr>
        <p:txBody>
          <a:bodyPr/>
          <a:lstStyle/>
          <a:p>
            <a:r>
              <a:rPr lang="en-US"/>
              <a:t>Real time advanced analytics</a:t>
            </a:r>
          </a:p>
        </p:txBody>
      </p:sp>
      <p:cxnSp>
        <p:nvCxnSpPr>
          <p:cNvPr id="240" name="Straight Arrow Connector 239">
            <a:extLst>
              <a:ext uri="{FF2B5EF4-FFF2-40B4-BE49-F238E27FC236}">
                <a16:creationId xmlns:a16="http://schemas.microsoft.com/office/drawing/2014/main" id="{193F41E5-B7E1-40C3-99E6-F89272377369}"/>
              </a:ext>
            </a:extLst>
          </p:cNvPr>
          <p:cNvCxnSpPr>
            <a:cxnSpLocks/>
          </p:cNvCxnSpPr>
          <p:nvPr/>
        </p:nvCxnSpPr>
        <p:spPr>
          <a:xfrm>
            <a:off x="9427545" y="5240101"/>
            <a:ext cx="152919" cy="0"/>
          </a:xfrm>
          <a:prstGeom prst="straightConnector1">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F207110-FD95-44B3-B596-6547F484CC5F}"/>
              </a:ext>
            </a:extLst>
          </p:cNvPr>
          <p:cNvSpPr/>
          <p:nvPr/>
        </p:nvSpPr>
        <p:spPr>
          <a:xfrm>
            <a:off x="4588838" y="5517581"/>
            <a:ext cx="1327230" cy="249228"/>
          </a:xfrm>
          <a:prstGeom prst="rect">
            <a:avLst/>
          </a:prstGeom>
        </p:spPr>
        <p:txBody>
          <a:bodyPr wrap="none">
            <a:spAutoFit/>
          </a:bodyPr>
          <a:lstStyle/>
          <a:p>
            <a:pPr defTabSz="914049">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49" name="Group 248">
            <a:extLst>
              <a:ext uri="{FF2B5EF4-FFF2-40B4-BE49-F238E27FC236}">
                <a16:creationId xmlns:a16="http://schemas.microsoft.com/office/drawing/2014/main" id="{0E0C9D4E-2054-4FA8-8F24-5FA04250517D}"/>
              </a:ext>
            </a:extLst>
          </p:cNvPr>
          <p:cNvGrpSpPr/>
          <p:nvPr/>
        </p:nvGrpSpPr>
        <p:grpSpPr>
          <a:xfrm>
            <a:off x="4991435" y="5021092"/>
            <a:ext cx="507611" cy="435756"/>
            <a:chOff x="2488014" y="1320237"/>
            <a:chExt cx="4696411" cy="4187931"/>
          </a:xfrm>
        </p:grpSpPr>
        <p:sp>
          <p:nvSpPr>
            <p:cNvPr id="250" name="Hexagon 249">
              <a:extLst>
                <a:ext uri="{FF2B5EF4-FFF2-40B4-BE49-F238E27FC236}">
                  <a16:creationId xmlns:a16="http://schemas.microsoft.com/office/drawing/2014/main" id="{51ABCC24-BEF9-48CB-92E8-229D70A68C2D}"/>
                </a:ext>
              </a:extLst>
            </p:cNvPr>
            <p:cNvSpPr/>
            <p:nvPr/>
          </p:nvSpPr>
          <p:spPr bwMode="auto">
            <a:xfrm>
              <a:off x="2488014" y="1320237"/>
              <a:ext cx="4696411" cy="4187931"/>
            </a:xfrm>
            <a:prstGeom prst="hexagon">
              <a:avLst/>
            </a:pr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Snip Single Corner Rectangle 26">
              <a:extLst>
                <a:ext uri="{FF2B5EF4-FFF2-40B4-BE49-F238E27FC236}">
                  <a16:creationId xmlns:a16="http://schemas.microsoft.com/office/drawing/2014/main" id="{5C85FA25-DC01-4C5F-B7C5-628A2C24D83E}"/>
                </a:ext>
              </a:extLst>
            </p:cNvPr>
            <p:cNvSpPr/>
            <p:nvPr/>
          </p:nvSpPr>
          <p:spPr bwMode="auto">
            <a:xfrm>
              <a:off x="3677767" y="2189578"/>
              <a:ext cx="2316905" cy="2449240"/>
            </a:xfrm>
            <a:prstGeom prst="snip1Rect">
              <a:avLst>
                <a:gd name="adj" fmla="val 28736"/>
              </a:avLst>
            </a:pr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14" rIns="0" bIns="91414" numCol="1" spcCol="0" rtlCol="0" fromWordArt="0" anchor="ctr" anchorCtr="1" forceAA="0" compatLnSpc="1">
              <a:prstTxWarp prst="textNoShape">
                <a:avLst/>
              </a:prstTxWarp>
              <a:noAutofit/>
            </a:bodyPr>
            <a:lstStyle/>
            <a:p>
              <a:pPr algn="ctr" defTabSz="932114" fontAlgn="base">
                <a:lnSpc>
                  <a:spcPct val="90000"/>
                </a:lnSpc>
                <a:spcBef>
                  <a:spcPct val="0"/>
                </a:spcBef>
                <a:spcAft>
                  <a:spcPct val="0"/>
                </a:spcAft>
              </a:pPr>
              <a:endParaRPr lang="en-US" sz="600">
                <a:solidFill>
                  <a:srgbClr val="505050"/>
                </a:solidFill>
                <a:latin typeface="Segoe UI Semilight"/>
                <a:ea typeface="Segoe UI" pitchFamily="34" charset="0"/>
                <a:cs typeface="Segoe UI" pitchFamily="34" charset="0"/>
              </a:endParaRPr>
            </a:p>
          </p:txBody>
        </p:sp>
        <p:grpSp>
          <p:nvGrpSpPr>
            <p:cNvPr id="252" name="Group 251">
              <a:extLst>
                <a:ext uri="{FF2B5EF4-FFF2-40B4-BE49-F238E27FC236}">
                  <a16:creationId xmlns:a16="http://schemas.microsoft.com/office/drawing/2014/main" id="{6538F943-163F-42F9-9749-C04DAF8E90CA}"/>
                </a:ext>
              </a:extLst>
            </p:cNvPr>
            <p:cNvGrpSpPr/>
            <p:nvPr/>
          </p:nvGrpSpPr>
          <p:grpSpPr>
            <a:xfrm>
              <a:off x="4271147" y="2716509"/>
              <a:ext cx="790232" cy="1472559"/>
              <a:chOff x="4917030" y="1019829"/>
              <a:chExt cx="123056" cy="229308"/>
            </a:xfrm>
          </p:grpSpPr>
          <p:sp>
            <p:nvSpPr>
              <p:cNvPr id="260" name="Freeform: Shape 259">
                <a:extLst>
                  <a:ext uri="{FF2B5EF4-FFF2-40B4-BE49-F238E27FC236}">
                    <a16:creationId xmlns:a16="http://schemas.microsoft.com/office/drawing/2014/main" id="{AC79BBFA-FA20-4440-8411-F30CE8DBE1FE}"/>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bg1">
                    <a:lumMod val="50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Freeform: Shape 260">
                <a:extLst>
                  <a:ext uri="{FF2B5EF4-FFF2-40B4-BE49-F238E27FC236}">
                    <a16:creationId xmlns:a16="http://schemas.microsoft.com/office/drawing/2014/main" id="{63B2692B-9117-4F37-99DC-54B2D4957D49}"/>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bg1">
                    <a:lumMod val="50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Freeform: Shape 261">
                <a:extLst>
                  <a:ext uri="{FF2B5EF4-FFF2-40B4-BE49-F238E27FC236}">
                    <a16:creationId xmlns:a16="http://schemas.microsoft.com/office/drawing/2014/main" id="{DC36E346-BFDB-40D9-8D43-B68C0F2FAC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bg1">
                    <a:lumMod val="50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Freeform: Shape 262">
                <a:extLst>
                  <a:ext uri="{FF2B5EF4-FFF2-40B4-BE49-F238E27FC236}">
                    <a16:creationId xmlns:a16="http://schemas.microsoft.com/office/drawing/2014/main" id="{0330AF98-52AF-4831-8ED6-1E4ECCC603E9}"/>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bg1">
                    <a:lumMod val="50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53" name="Right Triangle 252">
              <a:extLst>
                <a:ext uri="{FF2B5EF4-FFF2-40B4-BE49-F238E27FC236}">
                  <a16:creationId xmlns:a16="http://schemas.microsoft.com/office/drawing/2014/main" id="{2651C933-2FC1-4674-B1A3-F15FD23314E7}"/>
                </a:ext>
              </a:extLst>
            </p:cNvPr>
            <p:cNvSpPr/>
            <p:nvPr/>
          </p:nvSpPr>
          <p:spPr bwMode="auto">
            <a:xfrm>
              <a:off x="5326465" y="2189578"/>
              <a:ext cx="668199" cy="662471"/>
            </a:xfrm>
            <a:prstGeom prst="rtTriangl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cs typeface="Segoe UI" pitchFamily="34" charset="0"/>
              </a:endParaRPr>
            </a:p>
          </p:txBody>
        </p:sp>
      </p:grpSp>
      <p:grpSp>
        <p:nvGrpSpPr>
          <p:cNvPr id="264" name="Group 263">
            <a:extLst>
              <a:ext uri="{FF2B5EF4-FFF2-40B4-BE49-F238E27FC236}">
                <a16:creationId xmlns:a16="http://schemas.microsoft.com/office/drawing/2014/main" id="{D1758305-AE2D-4473-89AF-F211908F74F4}"/>
              </a:ext>
            </a:extLst>
          </p:cNvPr>
          <p:cNvGrpSpPr/>
          <p:nvPr/>
        </p:nvGrpSpPr>
        <p:grpSpPr>
          <a:xfrm>
            <a:off x="265654" y="4979428"/>
            <a:ext cx="1548562" cy="847918"/>
            <a:chOff x="263999" y="4368454"/>
            <a:chExt cx="1549001" cy="848159"/>
          </a:xfrm>
        </p:grpSpPr>
        <p:grpSp>
          <p:nvGrpSpPr>
            <p:cNvPr id="265" name="Group 264">
              <a:extLst>
                <a:ext uri="{FF2B5EF4-FFF2-40B4-BE49-F238E27FC236}">
                  <a16:creationId xmlns:a16="http://schemas.microsoft.com/office/drawing/2014/main" id="{C1E15AB3-66CC-46C4-85F4-756F8C85631C}"/>
                </a:ext>
              </a:extLst>
            </p:cNvPr>
            <p:cNvGrpSpPr/>
            <p:nvPr/>
          </p:nvGrpSpPr>
          <p:grpSpPr>
            <a:xfrm>
              <a:off x="816403" y="4368454"/>
              <a:ext cx="444192" cy="386556"/>
              <a:chOff x="1777107" y="1240971"/>
              <a:chExt cx="1471494" cy="1280568"/>
            </a:xfrm>
          </p:grpSpPr>
          <p:sp>
            <p:nvSpPr>
              <p:cNvPr id="268" name="Freeform 18">
                <a:extLst>
                  <a:ext uri="{FF2B5EF4-FFF2-40B4-BE49-F238E27FC236}">
                    <a16:creationId xmlns:a16="http://schemas.microsoft.com/office/drawing/2014/main" id="{872E0CAD-F33D-4602-B014-5AB979B8E331}"/>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049">
                  <a:defRPr/>
                </a:pPr>
                <a:endParaRPr lang="en-US">
                  <a:solidFill>
                    <a:prstClr val="black"/>
                  </a:solidFill>
                  <a:latin typeface="Arial" charset="0"/>
                  <a:ea typeface="Arial" charset="0"/>
                  <a:cs typeface="Arial" charset="0"/>
                </a:endParaRPr>
              </a:p>
            </p:txBody>
          </p:sp>
          <p:sp>
            <p:nvSpPr>
              <p:cNvPr id="283" name="Line 19">
                <a:extLst>
                  <a:ext uri="{FF2B5EF4-FFF2-40B4-BE49-F238E27FC236}">
                    <a16:creationId xmlns:a16="http://schemas.microsoft.com/office/drawing/2014/main" id="{223BC31D-E158-4184-A4EB-5CE1CB4DF4E7}"/>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284" name="Line 20">
                <a:extLst>
                  <a:ext uri="{FF2B5EF4-FFF2-40B4-BE49-F238E27FC236}">
                    <a16:creationId xmlns:a16="http://schemas.microsoft.com/office/drawing/2014/main" id="{5A6456DE-3E05-46C1-B4B4-493030FE4FCB}"/>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290" name="Freeform 21">
                <a:extLst>
                  <a:ext uri="{FF2B5EF4-FFF2-40B4-BE49-F238E27FC236}">
                    <a16:creationId xmlns:a16="http://schemas.microsoft.com/office/drawing/2014/main" id="{18272DB6-FA11-43BA-A7EE-DECE1D3BCDB5}"/>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049">
                  <a:defRPr/>
                </a:pPr>
                <a:endParaRPr lang="en-US">
                  <a:solidFill>
                    <a:prstClr val="black"/>
                  </a:solidFill>
                  <a:latin typeface="Arial" charset="0"/>
                  <a:ea typeface="Arial" charset="0"/>
                  <a:cs typeface="Arial" charset="0"/>
                </a:endParaRPr>
              </a:p>
            </p:txBody>
          </p:sp>
          <p:sp>
            <p:nvSpPr>
              <p:cNvPr id="291" name="Line 22">
                <a:extLst>
                  <a:ext uri="{FF2B5EF4-FFF2-40B4-BE49-F238E27FC236}">
                    <a16:creationId xmlns:a16="http://schemas.microsoft.com/office/drawing/2014/main" id="{64195E88-8859-46AB-B058-8744C537374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292" name="Freeform 23">
                <a:extLst>
                  <a:ext uri="{FF2B5EF4-FFF2-40B4-BE49-F238E27FC236}">
                    <a16:creationId xmlns:a16="http://schemas.microsoft.com/office/drawing/2014/main" id="{83C24ACE-B26E-4625-9706-684E710A9442}"/>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049">
                  <a:defRPr/>
                </a:pPr>
                <a:endParaRPr lang="en-US">
                  <a:solidFill>
                    <a:prstClr val="black"/>
                  </a:solidFill>
                  <a:latin typeface="Arial" charset="0"/>
                  <a:ea typeface="Arial" charset="0"/>
                  <a:cs typeface="Arial" charset="0"/>
                </a:endParaRPr>
              </a:p>
            </p:txBody>
          </p:sp>
          <p:sp>
            <p:nvSpPr>
              <p:cNvPr id="310" name="Freeform 24">
                <a:extLst>
                  <a:ext uri="{FF2B5EF4-FFF2-40B4-BE49-F238E27FC236}">
                    <a16:creationId xmlns:a16="http://schemas.microsoft.com/office/drawing/2014/main" id="{87DE3404-898E-44AD-9C13-BFDCFB03889A}"/>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312" name="Line 25">
                <a:extLst>
                  <a:ext uri="{FF2B5EF4-FFF2-40B4-BE49-F238E27FC236}">
                    <a16:creationId xmlns:a16="http://schemas.microsoft.com/office/drawing/2014/main" id="{C337FA65-AEC0-4190-BCB0-61CDF436E564}"/>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313" name="Line 26">
                <a:extLst>
                  <a:ext uri="{FF2B5EF4-FFF2-40B4-BE49-F238E27FC236}">
                    <a16:creationId xmlns:a16="http://schemas.microsoft.com/office/drawing/2014/main" id="{CB3F6C5B-5F5A-456E-A384-AC073BA9AED2}"/>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314" name="Line 27">
                <a:extLst>
                  <a:ext uri="{FF2B5EF4-FFF2-40B4-BE49-F238E27FC236}">
                    <a16:creationId xmlns:a16="http://schemas.microsoft.com/office/drawing/2014/main" id="{DC2B7647-BB0E-4D29-AB4F-662E677A7E1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sp>
            <p:nvSpPr>
              <p:cNvPr id="315" name="Line 28">
                <a:extLst>
                  <a:ext uri="{FF2B5EF4-FFF2-40B4-BE49-F238E27FC236}">
                    <a16:creationId xmlns:a16="http://schemas.microsoft.com/office/drawing/2014/main" id="{EF4DD125-F766-4F51-A7F4-B4532A2B5831}"/>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049">
                  <a:defRPr/>
                </a:pPr>
                <a:endParaRPr lang="en-US">
                  <a:solidFill>
                    <a:prstClr val="black"/>
                  </a:solidFill>
                  <a:latin typeface="Arial" charset="0"/>
                  <a:ea typeface="Arial" charset="0"/>
                  <a:cs typeface="Arial" charset="0"/>
                </a:endParaRPr>
              </a:p>
            </p:txBody>
          </p:sp>
        </p:grpSp>
        <p:sp>
          <p:nvSpPr>
            <p:cNvPr id="267" name="TextBox 266">
              <a:extLst>
                <a:ext uri="{FF2B5EF4-FFF2-40B4-BE49-F238E27FC236}">
                  <a16:creationId xmlns:a16="http://schemas.microsoft.com/office/drawing/2014/main" id="{BE22BDCB-3AAB-44C7-B7C0-9FF417461BB7}"/>
                </a:ext>
              </a:extLst>
            </p:cNvPr>
            <p:cNvSpPr txBox="1"/>
            <p:nvPr/>
          </p:nvSpPr>
          <p:spPr>
            <a:xfrm>
              <a:off x="263999" y="4810348"/>
              <a:ext cx="1549001"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t>Business/custom apps</a:t>
              </a:r>
            </a:p>
            <a:p>
              <a:pPr>
                <a:buSzPct val="90000"/>
                <a:defRPr/>
              </a:pPr>
              <a:r>
                <a:rPr lang="en-US" sz="1000"/>
                <a:t>(Structured)</a:t>
              </a:r>
            </a:p>
          </p:txBody>
        </p:sp>
      </p:grpSp>
      <p:grpSp>
        <p:nvGrpSpPr>
          <p:cNvPr id="316" name="Group 315">
            <a:extLst>
              <a:ext uri="{FF2B5EF4-FFF2-40B4-BE49-F238E27FC236}">
                <a16:creationId xmlns:a16="http://schemas.microsoft.com/office/drawing/2014/main" id="{DF4651E4-EB40-4356-9810-10F0A36E6493}"/>
              </a:ext>
            </a:extLst>
          </p:cNvPr>
          <p:cNvGrpSpPr/>
          <p:nvPr/>
        </p:nvGrpSpPr>
        <p:grpSpPr>
          <a:xfrm>
            <a:off x="336479" y="2056410"/>
            <a:ext cx="1406912" cy="829657"/>
            <a:chOff x="334844" y="2247489"/>
            <a:chExt cx="1407312" cy="829892"/>
          </a:xfrm>
        </p:grpSpPr>
        <p:grpSp>
          <p:nvGrpSpPr>
            <p:cNvPr id="317" name="Group 316">
              <a:extLst>
                <a:ext uri="{FF2B5EF4-FFF2-40B4-BE49-F238E27FC236}">
                  <a16:creationId xmlns:a16="http://schemas.microsoft.com/office/drawing/2014/main" id="{F34460A1-41A4-40FF-9F25-64DDDCC7E2AB}"/>
                </a:ext>
              </a:extLst>
            </p:cNvPr>
            <p:cNvGrpSpPr/>
            <p:nvPr/>
          </p:nvGrpSpPr>
          <p:grpSpPr>
            <a:xfrm>
              <a:off x="891641" y="2247489"/>
              <a:ext cx="293717" cy="359549"/>
              <a:chOff x="965200" y="3436897"/>
              <a:chExt cx="528881" cy="647424"/>
            </a:xfrm>
          </p:grpSpPr>
          <p:grpSp>
            <p:nvGrpSpPr>
              <p:cNvPr id="319" name="Group 318">
                <a:extLst>
                  <a:ext uri="{FF2B5EF4-FFF2-40B4-BE49-F238E27FC236}">
                    <a16:creationId xmlns:a16="http://schemas.microsoft.com/office/drawing/2014/main" id="{4CC3FAEA-2858-45A6-AEF4-203BC398822A}"/>
                  </a:ext>
                </a:extLst>
              </p:cNvPr>
              <p:cNvGrpSpPr/>
              <p:nvPr/>
            </p:nvGrpSpPr>
            <p:grpSpPr>
              <a:xfrm flipH="1">
                <a:off x="965200" y="3436897"/>
                <a:ext cx="528881" cy="647424"/>
                <a:chOff x="3003960" y="3685414"/>
                <a:chExt cx="403310" cy="493707"/>
              </a:xfrm>
            </p:grpSpPr>
            <p:sp>
              <p:nvSpPr>
                <p:cNvPr id="324" name="Snip Single Corner Rectangle 26">
                  <a:extLst>
                    <a:ext uri="{FF2B5EF4-FFF2-40B4-BE49-F238E27FC236}">
                      <a16:creationId xmlns:a16="http://schemas.microsoft.com/office/drawing/2014/main" id="{691423F9-EF7A-4710-95BE-7BCF472DEF8D}"/>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5" name="Triangle 27">
                  <a:extLst>
                    <a:ext uri="{FF2B5EF4-FFF2-40B4-BE49-F238E27FC236}">
                      <a16:creationId xmlns:a16="http://schemas.microsoft.com/office/drawing/2014/main" id="{1421789C-81C0-4A51-B2A7-703B41E3179E}"/>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320" name="Straight Connector 319">
                <a:extLst>
                  <a:ext uri="{FF2B5EF4-FFF2-40B4-BE49-F238E27FC236}">
                    <a16:creationId xmlns:a16="http://schemas.microsoft.com/office/drawing/2014/main" id="{04E3C1E6-5A90-42F7-9EF1-B9111923A98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29ACB72-A093-4EDF-BAEF-74CB3ED8E43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9C419E2-5A12-4879-9B4D-4C90666946B1}"/>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E283444-AC1F-4719-B7F0-D679907CCC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TextBox 317">
              <a:extLst>
                <a:ext uri="{FF2B5EF4-FFF2-40B4-BE49-F238E27FC236}">
                  <a16:creationId xmlns:a16="http://schemas.microsoft.com/office/drawing/2014/main" id="{16D129FC-7872-4F9B-B2DE-FC5F5F27B017}"/>
                </a:ext>
              </a:extLst>
            </p:cNvPr>
            <p:cNvSpPr txBox="1"/>
            <p:nvPr/>
          </p:nvSpPr>
          <p:spPr>
            <a:xfrm>
              <a:off x="334844" y="2678989"/>
              <a:ext cx="1407312" cy="398392"/>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t>Logs, files and media</a:t>
              </a:r>
            </a:p>
            <a:p>
              <a:pPr>
                <a:buSzPct val="90000"/>
                <a:defRPr/>
              </a:pPr>
              <a:r>
                <a:rPr lang="en-US" sz="1000"/>
                <a:t>(unstructured)</a:t>
              </a:r>
            </a:p>
          </p:txBody>
        </p:sp>
      </p:grpSp>
      <p:sp>
        <p:nvSpPr>
          <p:cNvPr id="327" name="Rectangle 326">
            <a:extLst>
              <a:ext uri="{FF2B5EF4-FFF2-40B4-BE49-F238E27FC236}">
                <a16:creationId xmlns:a16="http://schemas.microsoft.com/office/drawing/2014/main" id="{3D7BF4C0-5668-4A05-942A-034EB47DAED3}"/>
              </a:ext>
            </a:extLst>
          </p:cNvPr>
          <p:cNvSpPr/>
          <p:nvPr/>
        </p:nvSpPr>
        <p:spPr>
          <a:xfrm>
            <a:off x="8370427" y="5517581"/>
            <a:ext cx="1257227" cy="406151"/>
          </a:xfrm>
          <a:prstGeom prst="rect">
            <a:avLst/>
          </a:prstGeom>
        </p:spPr>
        <p:txBody>
          <a:bodyPr wrap="square">
            <a:spAutoFit/>
          </a:bodyPr>
          <a:lstStyle/>
          <a:p>
            <a:pPr algn="ctr" defTabSz="914049">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328" name="Group 327">
            <a:extLst>
              <a:ext uri="{FF2B5EF4-FFF2-40B4-BE49-F238E27FC236}">
                <a16:creationId xmlns:a16="http://schemas.microsoft.com/office/drawing/2014/main" id="{7EFFBCB4-B86D-440D-9BF4-0BDBF0D0A5B4}"/>
              </a:ext>
            </a:extLst>
          </p:cNvPr>
          <p:cNvGrpSpPr/>
          <p:nvPr/>
        </p:nvGrpSpPr>
        <p:grpSpPr>
          <a:xfrm>
            <a:off x="8734053" y="4935900"/>
            <a:ext cx="529974" cy="520456"/>
            <a:chOff x="2549926" y="1227604"/>
            <a:chExt cx="5177116" cy="5084148"/>
          </a:xfrm>
        </p:grpSpPr>
        <p:sp>
          <p:nvSpPr>
            <p:cNvPr id="329" name="Freeform: Shape 821">
              <a:extLst>
                <a:ext uri="{FF2B5EF4-FFF2-40B4-BE49-F238E27FC236}">
                  <a16:creationId xmlns:a16="http://schemas.microsoft.com/office/drawing/2014/main" id="{55CC9F18-D52C-4A51-AB8B-8D1DC944F14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E1AC9BEC-FA43-4451-8931-F06DC53BAE0A}"/>
                </a:ext>
              </a:extLst>
            </p:cNvPr>
            <p:cNvSpPr/>
            <p:nvPr/>
          </p:nvSpPr>
          <p:spPr bwMode="auto">
            <a:xfrm>
              <a:off x="3364798" y="4227868"/>
              <a:ext cx="603787" cy="603789"/>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1" name="Rectangle 330">
              <a:extLst>
                <a:ext uri="{FF2B5EF4-FFF2-40B4-BE49-F238E27FC236}">
                  <a16:creationId xmlns:a16="http://schemas.microsoft.com/office/drawing/2014/main" id="{8AB55B27-648B-4990-BCEE-3C1F94427B64}"/>
                </a:ext>
              </a:extLst>
            </p:cNvPr>
            <p:cNvSpPr/>
            <p:nvPr/>
          </p:nvSpPr>
          <p:spPr bwMode="auto">
            <a:xfrm>
              <a:off x="3968585" y="4227868"/>
              <a:ext cx="603787" cy="603789"/>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2" name="Rectangle 331">
              <a:extLst>
                <a:ext uri="{FF2B5EF4-FFF2-40B4-BE49-F238E27FC236}">
                  <a16:creationId xmlns:a16="http://schemas.microsoft.com/office/drawing/2014/main" id="{7E714FFA-2BE3-4677-BE71-F020390A8F8E}"/>
                </a:ext>
              </a:extLst>
            </p:cNvPr>
            <p:cNvSpPr/>
            <p:nvPr/>
          </p:nvSpPr>
          <p:spPr bwMode="auto">
            <a:xfrm>
              <a:off x="4572371" y="4227868"/>
              <a:ext cx="603787" cy="603789"/>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019670C3-FBCC-4FF7-8400-62601D333303}"/>
                </a:ext>
              </a:extLst>
            </p:cNvPr>
            <p:cNvSpPr/>
            <p:nvPr/>
          </p:nvSpPr>
          <p:spPr bwMode="auto">
            <a:xfrm>
              <a:off x="3364798" y="3624080"/>
              <a:ext cx="603787" cy="603789"/>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94293033-F6C5-4E32-AF00-E56DAD402A6A}"/>
                </a:ext>
              </a:extLst>
            </p:cNvPr>
            <p:cNvSpPr/>
            <p:nvPr/>
          </p:nvSpPr>
          <p:spPr bwMode="auto">
            <a:xfrm>
              <a:off x="3968585" y="3624080"/>
              <a:ext cx="603787" cy="603789"/>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E89FA57B-B8F3-45C8-86F3-910358097E53}"/>
                </a:ext>
              </a:extLst>
            </p:cNvPr>
            <p:cNvSpPr/>
            <p:nvPr/>
          </p:nvSpPr>
          <p:spPr bwMode="auto">
            <a:xfrm>
              <a:off x="3777367" y="3020291"/>
              <a:ext cx="603787" cy="603789"/>
            </a:xfrm>
            <a:prstGeom prst="rect">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6" name="Cylinder 828">
              <a:extLst>
                <a:ext uri="{FF2B5EF4-FFF2-40B4-BE49-F238E27FC236}">
                  <a16:creationId xmlns:a16="http://schemas.microsoft.com/office/drawing/2014/main" id="{73D24104-9D13-4B10-87B1-AF663F50A7E3}"/>
                </a:ext>
              </a:extLst>
            </p:cNvPr>
            <p:cNvSpPr/>
            <p:nvPr/>
          </p:nvSpPr>
          <p:spPr bwMode="auto">
            <a:xfrm>
              <a:off x="5335724" y="3170126"/>
              <a:ext cx="2391318" cy="3141626"/>
            </a:xfrm>
            <a:prstGeom prst="can">
              <a:avLst>
                <a:gd name="adj" fmla="val 39530"/>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endParaRPr lang="en-US">
                <a:solidFill>
                  <a:srgbClr val="0078D7"/>
                </a:solidFill>
                <a:latin typeface="Segoe UI Light"/>
                <a:ea typeface="Segoe UI" pitchFamily="34" charset="0"/>
                <a:cs typeface="Segoe UI" pitchFamily="34" charset="0"/>
              </a:endParaRPr>
            </a:p>
          </p:txBody>
        </p:sp>
      </p:grpSp>
      <p:sp>
        <p:nvSpPr>
          <p:cNvPr id="345" name="Rectangle 344">
            <a:extLst>
              <a:ext uri="{FF2B5EF4-FFF2-40B4-BE49-F238E27FC236}">
                <a16:creationId xmlns:a16="http://schemas.microsoft.com/office/drawing/2014/main" id="{A2BA10AF-5D0E-4413-BC54-2639A97604E2}"/>
              </a:ext>
            </a:extLst>
          </p:cNvPr>
          <p:cNvSpPr/>
          <p:nvPr/>
        </p:nvSpPr>
        <p:spPr>
          <a:xfrm>
            <a:off x="9496685" y="5517581"/>
            <a:ext cx="1065518" cy="406151"/>
          </a:xfrm>
          <a:prstGeom prst="rect">
            <a:avLst/>
          </a:prstGeom>
        </p:spPr>
        <p:txBody>
          <a:bodyPr wrap="square">
            <a:spAutoFit/>
          </a:bodyPr>
          <a:lstStyle/>
          <a:p>
            <a:pPr algn="ctr" defTabSz="914049">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cxnSp>
        <p:nvCxnSpPr>
          <p:cNvPr id="347" name="Straight Arrow Connector 346">
            <a:extLst>
              <a:ext uri="{FF2B5EF4-FFF2-40B4-BE49-F238E27FC236}">
                <a16:creationId xmlns:a16="http://schemas.microsoft.com/office/drawing/2014/main" id="{2A00B7CC-4C7B-4845-8C60-E0BE3A472615}"/>
              </a:ext>
            </a:extLst>
          </p:cNvPr>
          <p:cNvCxnSpPr/>
          <p:nvPr/>
        </p:nvCxnSpPr>
        <p:spPr>
          <a:xfrm>
            <a:off x="1875905" y="2945831"/>
            <a:ext cx="105208" cy="0"/>
          </a:xfrm>
          <a:prstGeom prst="straightConnector1">
            <a:avLst/>
          </a:prstGeom>
          <a:ln w="12700">
            <a:solidFill>
              <a:schemeClr val="bg1">
                <a:lumMod val="5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392F730B-6D3F-4528-8C88-38D414DCDF66}"/>
              </a:ext>
            </a:extLst>
          </p:cNvPr>
          <p:cNvCxnSpPr/>
          <p:nvPr/>
        </p:nvCxnSpPr>
        <p:spPr>
          <a:xfrm>
            <a:off x="1875905" y="5400310"/>
            <a:ext cx="105208" cy="0"/>
          </a:xfrm>
          <a:prstGeom prst="straightConnector1">
            <a:avLst/>
          </a:prstGeom>
          <a:ln w="12700">
            <a:solidFill>
              <a:schemeClr val="bg1">
                <a:lumMod val="50000"/>
              </a:schemeClr>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59F89DC2-0D3D-4D71-A7DB-324203F79B0F}"/>
              </a:ext>
            </a:extLst>
          </p:cNvPr>
          <p:cNvSpPr/>
          <p:nvPr/>
        </p:nvSpPr>
        <p:spPr>
          <a:xfrm>
            <a:off x="2461537" y="5517581"/>
            <a:ext cx="1346462" cy="249228"/>
          </a:xfrm>
          <a:prstGeom prst="rect">
            <a:avLst/>
          </a:prstGeom>
        </p:spPr>
        <p:txBody>
          <a:bodyPr wrap="none">
            <a:spAutoFit/>
          </a:bodyPr>
          <a:lstStyle/>
          <a:p>
            <a:pPr defTabSz="914049">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50" name="Group 349">
            <a:extLst>
              <a:ext uri="{FF2B5EF4-FFF2-40B4-BE49-F238E27FC236}">
                <a16:creationId xmlns:a16="http://schemas.microsoft.com/office/drawing/2014/main" id="{C93B19D8-B22C-43B8-BB17-8D2EFA2D3859}"/>
              </a:ext>
            </a:extLst>
          </p:cNvPr>
          <p:cNvGrpSpPr/>
          <p:nvPr/>
        </p:nvGrpSpPr>
        <p:grpSpPr>
          <a:xfrm>
            <a:off x="2876884" y="5036891"/>
            <a:ext cx="423163" cy="416532"/>
            <a:chOff x="5279190" y="5401430"/>
            <a:chExt cx="1101836" cy="1106637"/>
          </a:xfrm>
        </p:grpSpPr>
        <p:sp>
          <p:nvSpPr>
            <p:cNvPr id="351" name="Freeform: Shape 815">
              <a:extLst>
                <a:ext uri="{FF2B5EF4-FFF2-40B4-BE49-F238E27FC236}">
                  <a16:creationId xmlns:a16="http://schemas.microsoft.com/office/drawing/2014/main" id="{488E174C-D494-433A-BE66-322D56D54F3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505050"/>
                </a:solidFill>
                <a:latin typeface="Segoe UI Light"/>
                <a:ea typeface="Segoe UI" pitchFamily="34" charset="0"/>
                <a:cs typeface="Segoe UI" pitchFamily="34" charset="0"/>
              </a:endParaRPr>
            </a:p>
          </p:txBody>
        </p:sp>
        <p:sp>
          <p:nvSpPr>
            <p:cNvPr id="352" name="Freeform: Shape 816">
              <a:extLst>
                <a:ext uri="{FF2B5EF4-FFF2-40B4-BE49-F238E27FC236}">
                  <a16:creationId xmlns:a16="http://schemas.microsoft.com/office/drawing/2014/main" id="{5389BB7C-769A-4346-9238-3147CD0283DB}"/>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505050"/>
                </a:solidFill>
                <a:latin typeface="Segoe UI Light"/>
                <a:ea typeface="Segoe UI" pitchFamily="34" charset="0"/>
                <a:cs typeface="Segoe UI" pitchFamily="34" charset="0"/>
              </a:endParaRPr>
            </a:p>
          </p:txBody>
        </p:sp>
        <p:sp>
          <p:nvSpPr>
            <p:cNvPr id="353" name="Freeform: Shape 817">
              <a:extLst>
                <a:ext uri="{FF2B5EF4-FFF2-40B4-BE49-F238E27FC236}">
                  <a16:creationId xmlns:a16="http://schemas.microsoft.com/office/drawing/2014/main" id="{E825E05B-C51B-48F5-8136-96F3EA23D83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505050"/>
                </a:solidFill>
                <a:latin typeface="Segoe UI Light"/>
                <a:ea typeface="Segoe UI" pitchFamily="34" charset="0"/>
                <a:cs typeface="Segoe UI" pitchFamily="34" charset="0"/>
              </a:endParaRPr>
            </a:p>
          </p:txBody>
        </p:sp>
        <p:sp>
          <p:nvSpPr>
            <p:cNvPr id="354" name="Freeform: Shape 818">
              <a:extLst>
                <a:ext uri="{FF2B5EF4-FFF2-40B4-BE49-F238E27FC236}">
                  <a16:creationId xmlns:a16="http://schemas.microsoft.com/office/drawing/2014/main" id="{496713B9-C93B-4EE5-B06A-58C81749583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505050"/>
                </a:solidFill>
                <a:latin typeface="Segoe UI Light"/>
                <a:ea typeface="Segoe UI" pitchFamily="34" charset="0"/>
                <a:cs typeface="Segoe UI" pitchFamily="34" charset="0"/>
              </a:endParaRPr>
            </a:p>
          </p:txBody>
        </p:sp>
        <p:sp>
          <p:nvSpPr>
            <p:cNvPr id="355" name="Freeform: Shape 819">
              <a:extLst>
                <a:ext uri="{FF2B5EF4-FFF2-40B4-BE49-F238E27FC236}">
                  <a16:creationId xmlns:a16="http://schemas.microsoft.com/office/drawing/2014/main" id="{A75C34D9-C699-485B-83AB-4921F63BDBA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505050"/>
                </a:solidFill>
                <a:latin typeface="Segoe UI Light"/>
                <a:ea typeface="Segoe UI" pitchFamily="34" charset="0"/>
                <a:cs typeface="Segoe UI" pitchFamily="34" charset="0"/>
              </a:endParaRPr>
            </a:p>
          </p:txBody>
        </p:sp>
      </p:grpSp>
      <p:cxnSp>
        <p:nvCxnSpPr>
          <p:cNvPr id="356" name="Straight Arrow Connector 355">
            <a:extLst>
              <a:ext uri="{FF2B5EF4-FFF2-40B4-BE49-F238E27FC236}">
                <a16:creationId xmlns:a16="http://schemas.microsoft.com/office/drawing/2014/main" id="{EDE11AD0-4686-4F53-A86D-81EB99ECA9DF}"/>
              </a:ext>
            </a:extLst>
          </p:cNvPr>
          <p:cNvCxnSpPr>
            <a:cxnSpLocks/>
          </p:cNvCxnSpPr>
          <p:nvPr/>
        </p:nvCxnSpPr>
        <p:spPr>
          <a:xfrm>
            <a:off x="10536890" y="5240101"/>
            <a:ext cx="152919" cy="0"/>
          </a:xfrm>
          <a:prstGeom prst="straightConnector1">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6D72886C-A57F-4098-AB4D-862594729F7D}"/>
              </a:ext>
            </a:extLst>
          </p:cNvPr>
          <p:cNvCxnSpPr>
            <a:cxnSpLocks/>
          </p:cNvCxnSpPr>
          <p:nvPr/>
        </p:nvCxnSpPr>
        <p:spPr>
          <a:xfrm>
            <a:off x="3427649" y="5384885"/>
            <a:ext cx="1538405" cy="0"/>
          </a:xfrm>
          <a:prstGeom prst="straightConnector1">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0" name="Group 379">
            <a:extLst>
              <a:ext uri="{FF2B5EF4-FFF2-40B4-BE49-F238E27FC236}">
                <a16:creationId xmlns:a16="http://schemas.microsoft.com/office/drawing/2014/main" id="{6A641995-93B2-40B4-8844-B294CCA24BF9}"/>
              </a:ext>
            </a:extLst>
          </p:cNvPr>
          <p:cNvGrpSpPr/>
          <p:nvPr/>
        </p:nvGrpSpPr>
        <p:grpSpPr>
          <a:xfrm>
            <a:off x="9755905" y="5014236"/>
            <a:ext cx="547074" cy="425938"/>
            <a:chOff x="2062250" y="1828801"/>
            <a:chExt cx="438091" cy="341085"/>
          </a:xfrm>
        </p:grpSpPr>
        <p:grpSp>
          <p:nvGrpSpPr>
            <p:cNvPr id="381" name="Group 380">
              <a:extLst>
                <a:ext uri="{FF2B5EF4-FFF2-40B4-BE49-F238E27FC236}">
                  <a16:creationId xmlns:a16="http://schemas.microsoft.com/office/drawing/2014/main" id="{FD788C44-5518-438C-A35F-8D8B2AB8FADB}"/>
                </a:ext>
              </a:extLst>
            </p:cNvPr>
            <p:cNvGrpSpPr/>
            <p:nvPr/>
          </p:nvGrpSpPr>
          <p:grpSpPr>
            <a:xfrm>
              <a:off x="2062250" y="1828801"/>
              <a:ext cx="180067" cy="140947"/>
              <a:chOff x="2438399" y="1828800"/>
              <a:chExt cx="1923143" cy="1799771"/>
            </a:xfrm>
            <a:noFill/>
          </p:grpSpPr>
          <p:sp>
            <p:nvSpPr>
              <p:cNvPr id="395" name="Rectangle 394">
                <a:extLst>
                  <a:ext uri="{FF2B5EF4-FFF2-40B4-BE49-F238E27FC236}">
                    <a16:creationId xmlns:a16="http://schemas.microsoft.com/office/drawing/2014/main" id="{831009E9-F828-44AA-A597-F15A1245E794}"/>
                  </a:ext>
                </a:extLst>
              </p:cNvPr>
              <p:cNvSpPr/>
              <p:nvPr/>
            </p:nvSpPr>
            <p:spPr bwMode="auto">
              <a:xfrm>
                <a:off x="2438399" y="1828800"/>
                <a:ext cx="1923143" cy="1799771"/>
              </a:xfrm>
              <a:prstGeom prst="rect">
                <a:avLst/>
              </a:prstGeom>
              <a:grp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6" name="Straight Connector 395">
                <a:extLst>
                  <a:ext uri="{FF2B5EF4-FFF2-40B4-BE49-F238E27FC236}">
                    <a16:creationId xmlns:a16="http://schemas.microsoft.com/office/drawing/2014/main" id="{C513C265-0771-4EEE-8223-F97BC1A2822D}"/>
                  </a:ext>
                </a:extLst>
              </p:cNvPr>
              <p:cNvCxnSpPr>
                <a:cxnSpLocks/>
              </p:cNvCxnSpPr>
              <p:nvPr/>
            </p:nvCxnSpPr>
            <p:spPr>
              <a:xfrm>
                <a:off x="2438399" y="2258786"/>
                <a:ext cx="1923143" cy="0"/>
              </a:xfrm>
              <a:prstGeom prst="line">
                <a:avLst/>
              </a:prstGeom>
              <a:grpFill/>
              <a:ln w="127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21872469-2A35-4419-980C-D793163877B1}"/>
                </a:ext>
              </a:extLst>
            </p:cNvPr>
            <p:cNvGrpSpPr/>
            <p:nvPr/>
          </p:nvGrpSpPr>
          <p:grpSpPr>
            <a:xfrm>
              <a:off x="2093480" y="2028939"/>
              <a:ext cx="180067" cy="140947"/>
              <a:chOff x="2438399" y="1828800"/>
              <a:chExt cx="1923143" cy="1799771"/>
            </a:xfrm>
            <a:noFill/>
          </p:grpSpPr>
          <p:sp>
            <p:nvSpPr>
              <p:cNvPr id="393" name="Rectangle 392">
                <a:extLst>
                  <a:ext uri="{FF2B5EF4-FFF2-40B4-BE49-F238E27FC236}">
                    <a16:creationId xmlns:a16="http://schemas.microsoft.com/office/drawing/2014/main" id="{8EB2A6B0-22A2-4806-BD58-148DB704A4D7}"/>
                  </a:ext>
                </a:extLst>
              </p:cNvPr>
              <p:cNvSpPr/>
              <p:nvPr/>
            </p:nvSpPr>
            <p:spPr bwMode="auto">
              <a:xfrm>
                <a:off x="2438399" y="1828800"/>
                <a:ext cx="1923143" cy="1799771"/>
              </a:xfrm>
              <a:prstGeom prst="rect">
                <a:avLst/>
              </a:prstGeom>
              <a:grp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4" name="Straight Connector 393">
                <a:extLst>
                  <a:ext uri="{FF2B5EF4-FFF2-40B4-BE49-F238E27FC236}">
                    <a16:creationId xmlns:a16="http://schemas.microsoft.com/office/drawing/2014/main" id="{714F28A0-F167-4868-923E-396734586B84}"/>
                  </a:ext>
                </a:extLst>
              </p:cNvPr>
              <p:cNvCxnSpPr>
                <a:cxnSpLocks/>
              </p:cNvCxnSpPr>
              <p:nvPr/>
            </p:nvCxnSpPr>
            <p:spPr>
              <a:xfrm>
                <a:off x="2438399" y="2258786"/>
                <a:ext cx="1923143" cy="0"/>
              </a:xfrm>
              <a:prstGeom prst="line">
                <a:avLst/>
              </a:prstGeom>
              <a:grpFill/>
              <a:ln w="127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C514E43B-5B07-44F1-B4BE-A3CE80DB42FD}"/>
                </a:ext>
              </a:extLst>
            </p:cNvPr>
            <p:cNvGrpSpPr/>
            <p:nvPr/>
          </p:nvGrpSpPr>
          <p:grpSpPr>
            <a:xfrm>
              <a:off x="2320274" y="1907031"/>
              <a:ext cx="180067" cy="140947"/>
              <a:chOff x="2438399" y="1828800"/>
              <a:chExt cx="1923143" cy="1799771"/>
            </a:xfrm>
            <a:noFill/>
          </p:grpSpPr>
          <p:sp>
            <p:nvSpPr>
              <p:cNvPr id="391" name="Rectangle 390">
                <a:extLst>
                  <a:ext uri="{FF2B5EF4-FFF2-40B4-BE49-F238E27FC236}">
                    <a16:creationId xmlns:a16="http://schemas.microsoft.com/office/drawing/2014/main" id="{ED8804D4-BDFD-4DE5-A14D-863E55E850AF}"/>
                  </a:ext>
                </a:extLst>
              </p:cNvPr>
              <p:cNvSpPr/>
              <p:nvPr/>
            </p:nvSpPr>
            <p:spPr bwMode="auto">
              <a:xfrm>
                <a:off x="2438399" y="1828800"/>
                <a:ext cx="1923143" cy="1799771"/>
              </a:xfrm>
              <a:prstGeom prst="rect">
                <a:avLst/>
              </a:prstGeom>
              <a:grp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92" name="Straight Connector 391">
                <a:extLst>
                  <a:ext uri="{FF2B5EF4-FFF2-40B4-BE49-F238E27FC236}">
                    <a16:creationId xmlns:a16="http://schemas.microsoft.com/office/drawing/2014/main" id="{FB245AA5-7FA1-4419-8AA9-FF867642B0AD}"/>
                  </a:ext>
                </a:extLst>
              </p:cNvPr>
              <p:cNvCxnSpPr>
                <a:cxnSpLocks/>
              </p:cNvCxnSpPr>
              <p:nvPr/>
            </p:nvCxnSpPr>
            <p:spPr>
              <a:xfrm>
                <a:off x="2438399" y="2258786"/>
                <a:ext cx="1923143" cy="0"/>
              </a:xfrm>
              <a:prstGeom prst="line">
                <a:avLst/>
              </a:prstGeom>
              <a:grpFill/>
              <a:ln w="127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F7549A06-C69C-4025-97B3-048A05480270}"/>
                </a:ext>
              </a:extLst>
            </p:cNvPr>
            <p:cNvGrpSpPr/>
            <p:nvPr/>
          </p:nvGrpSpPr>
          <p:grpSpPr>
            <a:xfrm>
              <a:off x="2129218" y="1891046"/>
              <a:ext cx="303775" cy="247510"/>
              <a:chOff x="2129218" y="1898304"/>
              <a:chExt cx="303775" cy="247510"/>
            </a:xfrm>
          </p:grpSpPr>
          <p:sp>
            <p:nvSpPr>
              <p:cNvPr id="385" name="Oval 384">
                <a:extLst>
                  <a:ext uri="{FF2B5EF4-FFF2-40B4-BE49-F238E27FC236}">
                    <a16:creationId xmlns:a16="http://schemas.microsoft.com/office/drawing/2014/main" id="{902F0894-10BA-4EBC-93AC-D34B09A8DF9C}"/>
                  </a:ext>
                </a:extLst>
              </p:cNvPr>
              <p:cNvSpPr/>
              <p:nvPr/>
            </p:nvSpPr>
            <p:spPr bwMode="auto">
              <a:xfrm rot="20526251">
                <a:off x="2129218" y="1898304"/>
                <a:ext cx="45467" cy="45467"/>
              </a:xfrm>
              <a:prstGeom prst="ellipse">
                <a:avLst/>
              </a:pr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6" name="Oval 385">
                <a:extLst>
                  <a:ext uri="{FF2B5EF4-FFF2-40B4-BE49-F238E27FC236}">
                    <a16:creationId xmlns:a16="http://schemas.microsoft.com/office/drawing/2014/main" id="{E2AAC4AA-D6BA-4F3C-9166-4595B6EA7CA6}"/>
                  </a:ext>
                </a:extLst>
              </p:cNvPr>
              <p:cNvSpPr/>
              <p:nvPr/>
            </p:nvSpPr>
            <p:spPr bwMode="auto">
              <a:xfrm>
                <a:off x="2160192" y="2100347"/>
                <a:ext cx="45467" cy="45467"/>
              </a:xfrm>
              <a:prstGeom prst="ellipse">
                <a:avLst/>
              </a:pr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7" name="Oval 386">
                <a:extLst>
                  <a:ext uri="{FF2B5EF4-FFF2-40B4-BE49-F238E27FC236}">
                    <a16:creationId xmlns:a16="http://schemas.microsoft.com/office/drawing/2014/main" id="{CCD1FEC7-D753-4628-83EC-BE164A39FBB5}"/>
                  </a:ext>
                </a:extLst>
              </p:cNvPr>
              <p:cNvSpPr/>
              <p:nvPr/>
            </p:nvSpPr>
            <p:spPr bwMode="auto">
              <a:xfrm rot="19893199">
                <a:off x="2387526" y="1977587"/>
                <a:ext cx="45467" cy="45467"/>
              </a:xfrm>
              <a:prstGeom prst="ellipse">
                <a:avLst/>
              </a:pr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88" name="Straight Connector 387">
                <a:extLst>
                  <a:ext uri="{FF2B5EF4-FFF2-40B4-BE49-F238E27FC236}">
                    <a16:creationId xmlns:a16="http://schemas.microsoft.com/office/drawing/2014/main" id="{BEF19BDA-4A16-4DA7-B988-1ADFE8DA3E44}"/>
                  </a:ext>
                </a:extLst>
              </p:cNvPr>
              <p:cNvCxnSpPr>
                <a:cxnSpLocks/>
              </p:cNvCxnSpPr>
              <p:nvPr/>
            </p:nvCxnSpPr>
            <p:spPr>
              <a:xfrm>
                <a:off x="2172188" y="1931395"/>
                <a:ext cx="216280" cy="62448"/>
              </a:xfrm>
              <a:prstGeom prst="line">
                <a:avLst/>
              </a:prstGeom>
              <a:ln w="127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33098F00-ED8A-4F77-8E36-E6AD8F190D12}"/>
                  </a:ext>
                </a:extLst>
              </p:cNvPr>
              <p:cNvCxnSpPr>
                <a:cxnSpLocks/>
              </p:cNvCxnSpPr>
              <p:nvPr/>
            </p:nvCxnSpPr>
            <p:spPr>
              <a:xfrm>
                <a:off x="2158937" y="1942671"/>
                <a:ext cx="23989" cy="157676"/>
              </a:xfrm>
              <a:prstGeom prst="line">
                <a:avLst/>
              </a:prstGeom>
              <a:ln w="127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B245728-F15E-466C-9B74-E1C9CC5DDBAB}"/>
                  </a:ext>
                </a:extLst>
              </p:cNvPr>
              <p:cNvCxnSpPr>
                <a:cxnSpLocks/>
              </p:cNvCxnSpPr>
              <p:nvPr/>
            </p:nvCxnSpPr>
            <p:spPr>
              <a:xfrm flipH="1">
                <a:off x="2199001" y="2011149"/>
                <a:ext cx="191271" cy="95857"/>
              </a:xfrm>
              <a:prstGeom prst="line">
                <a:avLst/>
              </a:prstGeom>
              <a:ln w="1270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710F840A-DBD6-4A3F-BAF3-1BF5B6933708}"/>
              </a:ext>
            </a:extLst>
          </p:cNvPr>
          <p:cNvGrpSpPr/>
          <p:nvPr/>
        </p:nvGrpSpPr>
        <p:grpSpPr>
          <a:xfrm>
            <a:off x="4047542" y="2771065"/>
            <a:ext cx="2795246" cy="2233486"/>
            <a:chOff x="3936539" y="2752474"/>
            <a:chExt cx="2976172" cy="2234120"/>
          </a:xfrm>
        </p:grpSpPr>
        <p:cxnSp>
          <p:nvCxnSpPr>
            <p:cNvPr id="326" name="Connector: Elbow 325">
              <a:extLst>
                <a:ext uri="{FF2B5EF4-FFF2-40B4-BE49-F238E27FC236}">
                  <a16:creationId xmlns:a16="http://schemas.microsoft.com/office/drawing/2014/main" id="{93184C0D-8B5A-48C7-825B-435B47EAEA33}"/>
                </a:ext>
              </a:extLst>
            </p:cNvPr>
            <p:cNvCxnSpPr>
              <a:cxnSpLocks/>
            </p:cNvCxnSpPr>
            <p:nvPr/>
          </p:nvCxnSpPr>
          <p:spPr>
            <a:xfrm rot="16200000" flipH="1">
              <a:off x="3424576" y="3264437"/>
              <a:ext cx="2234120" cy="1210194"/>
            </a:xfrm>
            <a:prstGeom prst="bentConnector3">
              <a:avLst>
                <a:gd name="adj1" fmla="val -3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3" name="Connector: Elbow 402">
              <a:extLst>
                <a:ext uri="{FF2B5EF4-FFF2-40B4-BE49-F238E27FC236}">
                  <a16:creationId xmlns:a16="http://schemas.microsoft.com/office/drawing/2014/main" id="{988816A1-5F6B-40DE-AAD6-5BFB3152CC6C}"/>
                </a:ext>
              </a:extLst>
            </p:cNvPr>
            <p:cNvCxnSpPr>
              <a:cxnSpLocks/>
            </p:cNvCxnSpPr>
            <p:nvPr/>
          </p:nvCxnSpPr>
          <p:spPr>
            <a:xfrm rot="5400000" flipH="1" flipV="1">
              <a:off x="5285244" y="3301497"/>
              <a:ext cx="1579896" cy="1675039"/>
            </a:xfrm>
            <a:prstGeom prst="bentConnector3">
              <a:avLst>
                <a:gd name="adj1" fmla="val 99157"/>
              </a:avLst>
            </a:prstGeom>
            <a:ln w="12700">
              <a:solidFill>
                <a:schemeClr val="bg1">
                  <a:lumMod val="5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36A80424-A0E2-47AB-BBCC-56C4C72342A4}"/>
              </a:ext>
            </a:extLst>
          </p:cNvPr>
          <p:cNvGrpSpPr/>
          <p:nvPr/>
        </p:nvGrpSpPr>
        <p:grpSpPr>
          <a:xfrm>
            <a:off x="463738" y="3159774"/>
            <a:ext cx="1152393" cy="811782"/>
            <a:chOff x="455375" y="3142611"/>
            <a:chExt cx="1152720" cy="812012"/>
          </a:xfrm>
        </p:grpSpPr>
        <p:sp>
          <p:nvSpPr>
            <p:cNvPr id="427" name="TextBox 426">
              <a:extLst>
                <a:ext uri="{FF2B5EF4-FFF2-40B4-BE49-F238E27FC236}">
                  <a16:creationId xmlns:a16="http://schemas.microsoft.com/office/drawing/2014/main" id="{44133919-F6A4-4907-AE4E-98A5D5DE908E}"/>
                </a:ext>
              </a:extLst>
            </p:cNvPr>
            <p:cNvSpPr txBox="1"/>
            <p:nvPr/>
          </p:nvSpPr>
          <p:spPr>
            <a:xfrm>
              <a:off x="455375" y="3548358"/>
              <a:ext cx="1152720" cy="4062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buSzPct val="90000"/>
                <a:defRPr/>
              </a:pPr>
              <a:r>
                <a:rPr lang="en-US" sz="1000"/>
                <a:t>Sensors and IoT</a:t>
              </a:r>
            </a:p>
            <a:p>
              <a:pPr>
                <a:buSzPct val="90000"/>
                <a:defRPr/>
              </a:pPr>
              <a:r>
                <a:rPr lang="en-US" sz="1000"/>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22245" y="3142611"/>
              <a:ext cx="218978" cy="364193"/>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14" tIns="45706" rIns="91414" bIns="45706" numCol="1" anchor="t" anchorCtr="0" compatLnSpc="1">
                <a:prstTxWarp prst="textNoShape">
                  <a:avLst/>
                </a:prstTxWarp>
              </a:bodyPr>
              <a:lstStyle/>
              <a:p>
                <a:pPr defTabSz="914049"/>
                <a:endParaRPr lang="en-US" kern="0">
                  <a:solidFill>
                    <a:sysClr val="windowText" lastClr="000000"/>
                  </a:solidFill>
                  <a:latin typeface="Segoe UI Semilight"/>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6358" y="3395587"/>
            <a:ext cx="1620794" cy="249228"/>
          </a:xfrm>
          <a:prstGeom prst="rect">
            <a:avLst/>
          </a:prstGeom>
          <a:ln>
            <a:noFill/>
          </a:ln>
        </p:spPr>
        <p:txBody>
          <a:bodyPr wrap="square">
            <a:spAutoFit/>
          </a:bodyPr>
          <a:lstStyle/>
          <a:p>
            <a:pPr algn="ctr" defTabSz="914049">
              <a:buSzPct val="90000"/>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HDInsight (Kafka)</a:t>
            </a:r>
          </a:p>
        </p:txBody>
      </p:sp>
      <p:sp>
        <p:nvSpPr>
          <p:cNvPr id="436" name="Rectangle 435">
            <a:extLst>
              <a:ext uri="{FF2B5EF4-FFF2-40B4-BE49-F238E27FC236}">
                <a16:creationId xmlns:a16="http://schemas.microsoft.com/office/drawing/2014/main" id="{DC6C20A1-A59F-4FEF-B33C-C95DA841DED4}"/>
              </a:ext>
            </a:extLst>
          </p:cNvPr>
          <p:cNvSpPr/>
          <p:nvPr/>
        </p:nvSpPr>
        <p:spPr>
          <a:xfrm>
            <a:off x="2621297" y="2518369"/>
            <a:ext cx="1038771" cy="249228"/>
          </a:xfrm>
          <a:prstGeom prst="rect">
            <a:avLst/>
          </a:prstGeom>
          <a:ln>
            <a:noFill/>
          </a:ln>
        </p:spPr>
        <p:txBody>
          <a:bodyPr wrap="none">
            <a:spAutoFit/>
          </a:bodyPr>
          <a:lstStyle/>
          <a:p>
            <a:pPr algn="ctr" defTabSz="914049">
              <a:buSzPct val="90000"/>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5103" y="2923956"/>
            <a:ext cx="275076" cy="467299"/>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BB478EF7-B9CF-4CEE-8024-B907DF6448B6}"/>
              </a:ext>
            </a:extLst>
          </p:cNvPr>
          <p:cNvGrpSpPr/>
          <p:nvPr/>
        </p:nvGrpSpPr>
        <p:grpSpPr>
          <a:xfrm>
            <a:off x="2910683" y="2019079"/>
            <a:ext cx="447792" cy="460708"/>
            <a:chOff x="3272918" y="2187342"/>
            <a:chExt cx="485126" cy="499120"/>
          </a:xfrm>
        </p:grpSpPr>
        <p:sp>
          <p:nvSpPr>
            <p:cNvPr id="448" name="Oval 447">
              <a:extLst>
                <a:ext uri="{FF2B5EF4-FFF2-40B4-BE49-F238E27FC236}">
                  <a16:creationId xmlns:a16="http://schemas.microsoft.com/office/drawing/2014/main" id="{FCC60921-1951-4C3C-B747-E63B0AD1E7CC}"/>
                </a:ext>
              </a:extLst>
            </p:cNvPr>
            <p:cNvSpPr/>
            <p:nvPr/>
          </p:nvSpPr>
          <p:spPr bwMode="auto">
            <a:xfrm rot="20741812">
              <a:off x="3320937" y="2426354"/>
              <a:ext cx="74472" cy="74472"/>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9" name="Oval 448">
              <a:extLst>
                <a:ext uri="{FF2B5EF4-FFF2-40B4-BE49-F238E27FC236}">
                  <a16:creationId xmlns:a16="http://schemas.microsoft.com/office/drawing/2014/main" id="{F5CCF149-C49D-4CD0-8491-4CB997A069A6}"/>
                </a:ext>
              </a:extLst>
            </p:cNvPr>
            <p:cNvSpPr/>
            <p:nvPr/>
          </p:nvSpPr>
          <p:spPr bwMode="auto">
            <a:xfrm rot="20119181">
              <a:off x="3468408" y="2535566"/>
              <a:ext cx="74472" cy="74472"/>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0" name="Oval 449">
              <a:extLst>
                <a:ext uri="{FF2B5EF4-FFF2-40B4-BE49-F238E27FC236}">
                  <a16:creationId xmlns:a16="http://schemas.microsoft.com/office/drawing/2014/main" id="{D470E220-A1CA-46D6-BCA0-C52708D1F5AB}"/>
                </a:ext>
              </a:extLst>
            </p:cNvPr>
            <p:cNvSpPr/>
            <p:nvPr/>
          </p:nvSpPr>
          <p:spPr bwMode="auto">
            <a:xfrm rot="989492">
              <a:off x="3631031" y="2555637"/>
              <a:ext cx="95337" cy="9533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1" name="Oval 450">
              <a:extLst>
                <a:ext uri="{FF2B5EF4-FFF2-40B4-BE49-F238E27FC236}">
                  <a16:creationId xmlns:a16="http://schemas.microsoft.com/office/drawing/2014/main" id="{5E69B5AE-CE82-44EA-AD0D-162C2D2DB82E}"/>
                </a:ext>
              </a:extLst>
            </p:cNvPr>
            <p:cNvSpPr/>
            <p:nvPr/>
          </p:nvSpPr>
          <p:spPr bwMode="auto">
            <a:xfrm rot="277114">
              <a:off x="3432707" y="2238666"/>
              <a:ext cx="95337" cy="95337"/>
            </a:xfrm>
            <a:prstGeom prst="ellipse">
              <a:avLst/>
            </a:pr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52" name="Straight Connector 451">
              <a:extLst>
                <a:ext uri="{FF2B5EF4-FFF2-40B4-BE49-F238E27FC236}">
                  <a16:creationId xmlns:a16="http://schemas.microsoft.com/office/drawing/2014/main" id="{4E88D1F8-C616-4230-808F-FC6E72DCFAFB}"/>
                </a:ext>
              </a:extLst>
            </p:cNvPr>
            <p:cNvCxnSpPr>
              <a:stCxn id="448" idx="6"/>
              <a:endCxn id="455" idx="2"/>
            </p:cNvCxnSpPr>
            <p:nvPr/>
          </p:nvCxnSpPr>
          <p:spPr>
            <a:xfrm flipV="1">
              <a:off x="3394255" y="2442527"/>
              <a:ext cx="138581" cy="11864"/>
            </a:xfrm>
            <a:prstGeom prst="line">
              <a:avLst/>
            </a:prstGeom>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1FFFED83-3280-4BEA-ACDE-4ADFE90EFEB2}"/>
                </a:ext>
              </a:extLst>
            </p:cNvPr>
            <p:cNvCxnSpPr>
              <a:cxnSpLocks/>
              <a:stCxn id="449" idx="7"/>
              <a:endCxn id="455" idx="3"/>
            </p:cNvCxnSpPr>
            <p:nvPr/>
          </p:nvCxnSpPr>
          <p:spPr>
            <a:xfrm flipV="1">
              <a:off x="3518575" y="2483750"/>
              <a:ext cx="31337" cy="54133"/>
            </a:xfrm>
            <a:prstGeom prst="line">
              <a:avLst/>
            </a:prstGeom>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E95573CD-A458-4EF1-9B7E-CD340D1EF36D}"/>
                </a:ext>
              </a:extLst>
            </p:cNvPr>
            <p:cNvCxnSpPr>
              <a:cxnSpLocks/>
              <a:stCxn id="450" idx="1"/>
              <a:endCxn id="451" idx="5"/>
            </p:cNvCxnSpPr>
            <p:nvPr/>
          </p:nvCxnSpPr>
          <p:spPr>
            <a:xfrm flipH="1" flipV="1">
              <a:off x="3511258" y="2322646"/>
              <a:ext cx="144690" cy="238771"/>
            </a:xfrm>
            <a:prstGeom prst="line">
              <a:avLst/>
            </a:prstGeom>
            <a:ln w="127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5" name="Oval 454">
              <a:extLst>
                <a:ext uri="{FF2B5EF4-FFF2-40B4-BE49-F238E27FC236}">
                  <a16:creationId xmlns:a16="http://schemas.microsoft.com/office/drawing/2014/main" id="{D76C2EC3-1429-4D66-AB10-12E353438186}"/>
                </a:ext>
              </a:extLst>
            </p:cNvPr>
            <p:cNvSpPr/>
            <p:nvPr/>
          </p:nvSpPr>
          <p:spPr bwMode="auto">
            <a:xfrm>
              <a:off x="3532836" y="2384227"/>
              <a:ext cx="116599" cy="116599"/>
            </a:xfrm>
            <a:prstGeom prst="ellipse">
              <a:avLst/>
            </a:prstGeom>
            <a:solidFill>
              <a:srgbClr val="F7F7F7"/>
            </a:solid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6" name="Rectangle 72">
              <a:extLst>
                <a:ext uri="{FF2B5EF4-FFF2-40B4-BE49-F238E27FC236}">
                  <a16:creationId xmlns:a16="http://schemas.microsoft.com/office/drawing/2014/main" id="{3F5227B4-51B3-4E47-B7BF-C7698AA9FE96}"/>
                </a:ext>
              </a:extLst>
            </p:cNvPr>
            <p:cNvSpPr/>
            <p:nvPr/>
          </p:nvSpPr>
          <p:spPr bwMode="auto">
            <a:xfrm>
              <a:off x="3272918" y="2567525"/>
              <a:ext cx="118937" cy="118937"/>
            </a:xfrm>
            <a:custGeom>
              <a:avLst/>
              <a:gdLst>
                <a:gd name="connsiteX0" fmla="*/ 0 w 118937"/>
                <a:gd name="connsiteY0" fmla="*/ 0 h 118937"/>
                <a:gd name="connsiteX1" fmla="*/ 118937 w 118937"/>
                <a:gd name="connsiteY1" fmla="*/ 0 h 118937"/>
                <a:gd name="connsiteX2" fmla="*/ 118937 w 118937"/>
                <a:gd name="connsiteY2" fmla="*/ 118937 h 118937"/>
                <a:gd name="connsiteX3" fmla="*/ 0 w 118937"/>
                <a:gd name="connsiteY3" fmla="*/ 118937 h 118937"/>
                <a:gd name="connsiteX4" fmla="*/ 0 w 118937"/>
                <a:gd name="connsiteY4" fmla="*/ 0 h 118937"/>
                <a:gd name="connsiteX0" fmla="*/ 118937 w 210377"/>
                <a:gd name="connsiteY0" fmla="*/ 0 h 118937"/>
                <a:gd name="connsiteX1" fmla="*/ 118937 w 210377"/>
                <a:gd name="connsiteY1" fmla="*/ 118937 h 118937"/>
                <a:gd name="connsiteX2" fmla="*/ 0 w 210377"/>
                <a:gd name="connsiteY2" fmla="*/ 118937 h 118937"/>
                <a:gd name="connsiteX3" fmla="*/ 0 w 210377"/>
                <a:gd name="connsiteY3" fmla="*/ 0 h 118937"/>
                <a:gd name="connsiteX4" fmla="*/ 210377 w 210377"/>
                <a:gd name="connsiteY4" fmla="*/ 91440 h 118937"/>
                <a:gd name="connsiteX0" fmla="*/ 118937 w 118937"/>
                <a:gd name="connsiteY0" fmla="*/ 0 h 118937"/>
                <a:gd name="connsiteX1" fmla="*/ 118937 w 118937"/>
                <a:gd name="connsiteY1" fmla="*/ 118937 h 118937"/>
                <a:gd name="connsiteX2" fmla="*/ 0 w 118937"/>
                <a:gd name="connsiteY2" fmla="*/ 118937 h 118937"/>
                <a:gd name="connsiteX3" fmla="*/ 0 w 118937"/>
                <a:gd name="connsiteY3" fmla="*/ 0 h 118937"/>
                <a:gd name="connsiteX0" fmla="*/ 118937 w 118937"/>
                <a:gd name="connsiteY0" fmla="*/ 118937 h 118937"/>
                <a:gd name="connsiteX1" fmla="*/ 0 w 118937"/>
                <a:gd name="connsiteY1" fmla="*/ 118937 h 118937"/>
                <a:gd name="connsiteX2" fmla="*/ 0 w 118937"/>
                <a:gd name="connsiteY2" fmla="*/ 0 h 118937"/>
              </a:gdLst>
              <a:ahLst/>
              <a:cxnLst>
                <a:cxn ang="0">
                  <a:pos x="connsiteX0" y="connsiteY0"/>
                </a:cxn>
                <a:cxn ang="0">
                  <a:pos x="connsiteX1" y="connsiteY1"/>
                </a:cxn>
                <a:cxn ang="0">
                  <a:pos x="connsiteX2" y="connsiteY2"/>
                </a:cxn>
              </a:cxnLst>
              <a:rect l="l" t="t" r="r" b="b"/>
              <a:pathLst>
                <a:path w="118937" h="118937">
                  <a:moveTo>
                    <a:pt x="118937" y="118937"/>
                  </a:moveTo>
                  <a:lnTo>
                    <a:pt x="0" y="118937"/>
                  </a:lnTo>
                  <a:lnTo>
                    <a:pt x="0" y="0"/>
                  </a:lnTo>
                </a:path>
              </a:pathLst>
            </a:cu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7" name="Rectangle 72">
              <a:extLst>
                <a:ext uri="{FF2B5EF4-FFF2-40B4-BE49-F238E27FC236}">
                  <a16:creationId xmlns:a16="http://schemas.microsoft.com/office/drawing/2014/main" id="{5523FE2A-AEB9-4C2D-95A0-9A5AE642AD6B}"/>
                </a:ext>
              </a:extLst>
            </p:cNvPr>
            <p:cNvSpPr/>
            <p:nvPr/>
          </p:nvSpPr>
          <p:spPr bwMode="auto">
            <a:xfrm rot="10800000">
              <a:off x="3639107" y="2187342"/>
              <a:ext cx="118937" cy="118937"/>
            </a:xfrm>
            <a:custGeom>
              <a:avLst/>
              <a:gdLst>
                <a:gd name="connsiteX0" fmla="*/ 0 w 118937"/>
                <a:gd name="connsiteY0" fmla="*/ 0 h 118937"/>
                <a:gd name="connsiteX1" fmla="*/ 118937 w 118937"/>
                <a:gd name="connsiteY1" fmla="*/ 0 h 118937"/>
                <a:gd name="connsiteX2" fmla="*/ 118937 w 118937"/>
                <a:gd name="connsiteY2" fmla="*/ 118937 h 118937"/>
                <a:gd name="connsiteX3" fmla="*/ 0 w 118937"/>
                <a:gd name="connsiteY3" fmla="*/ 118937 h 118937"/>
                <a:gd name="connsiteX4" fmla="*/ 0 w 118937"/>
                <a:gd name="connsiteY4" fmla="*/ 0 h 118937"/>
                <a:gd name="connsiteX0" fmla="*/ 118937 w 210377"/>
                <a:gd name="connsiteY0" fmla="*/ 0 h 118937"/>
                <a:gd name="connsiteX1" fmla="*/ 118937 w 210377"/>
                <a:gd name="connsiteY1" fmla="*/ 118937 h 118937"/>
                <a:gd name="connsiteX2" fmla="*/ 0 w 210377"/>
                <a:gd name="connsiteY2" fmla="*/ 118937 h 118937"/>
                <a:gd name="connsiteX3" fmla="*/ 0 w 210377"/>
                <a:gd name="connsiteY3" fmla="*/ 0 h 118937"/>
                <a:gd name="connsiteX4" fmla="*/ 210377 w 210377"/>
                <a:gd name="connsiteY4" fmla="*/ 91440 h 118937"/>
                <a:gd name="connsiteX0" fmla="*/ 118937 w 118937"/>
                <a:gd name="connsiteY0" fmla="*/ 0 h 118937"/>
                <a:gd name="connsiteX1" fmla="*/ 118937 w 118937"/>
                <a:gd name="connsiteY1" fmla="*/ 118937 h 118937"/>
                <a:gd name="connsiteX2" fmla="*/ 0 w 118937"/>
                <a:gd name="connsiteY2" fmla="*/ 118937 h 118937"/>
                <a:gd name="connsiteX3" fmla="*/ 0 w 118937"/>
                <a:gd name="connsiteY3" fmla="*/ 0 h 118937"/>
                <a:gd name="connsiteX0" fmla="*/ 118937 w 118937"/>
                <a:gd name="connsiteY0" fmla="*/ 118937 h 118937"/>
                <a:gd name="connsiteX1" fmla="*/ 0 w 118937"/>
                <a:gd name="connsiteY1" fmla="*/ 118937 h 118937"/>
                <a:gd name="connsiteX2" fmla="*/ 0 w 118937"/>
                <a:gd name="connsiteY2" fmla="*/ 0 h 118937"/>
              </a:gdLst>
              <a:ahLst/>
              <a:cxnLst>
                <a:cxn ang="0">
                  <a:pos x="connsiteX0" y="connsiteY0"/>
                </a:cxn>
                <a:cxn ang="0">
                  <a:pos x="connsiteX1" y="connsiteY1"/>
                </a:cxn>
                <a:cxn ang="0">
                  <a:pos x="connsiteX2" y="connsiteY2"/>
                </a:cxn>
              </a:cxnLst>
              <a:rect l="l" t="t" r="r" b="b"/>
              <a:pathLst>
                <a:path w="118937" h="118937">
                  <a:moveTo>
                    <a:pt x="118937" y="118937"/>
                  </a:moveTo>
                  <a:lnTo>
                    <a:pt x="0" y="118937"/>
                  </a:lnTo>
                  <a:lnTo>
                    <a:pt x="0" y="0"/>
                  </a:lnTo>
                </a:path>
              </a:pathLst>
            </a:custGeom>
            <a:no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458" name="Straight Arrow Connector 457">
            <a:extLst>
              <a:ext uri="{FF2B5EF4-FFF2-40B4-BE49-F238E27FC236}">
                <a16:creationId xmlns:a16="http://schemas.microsoft.com/office/drawing/2014/main" id="{34B36410-51A1-4345-A3FB-4CAC93DA0112}"/>
              </a:ext>
            </a:extLst>
          </p:cNvPr>
          <p:cNvCxnSpPr>
            <a:cxnSpLocks/>
          </p:cNvCxnSpPr>
          <p:nvPr/>
        </p:nvCxnSpPr>
        <p:spPr>
          <a:xfrm>
            <a:off x="5640352" y="5384885"/>
            <a:ext cx="2461244" cy="0"/>
          </a:xfrm>
          <a:prstGeom prst="straightConnector1">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5" name="Right Bracket 184">
            <a:extLst>
              <a:ext uri="{FF2B5EF4-FFF2-40B4-BE49-F238E27FC236}">
                <a16:creationId xmlns:a16="http://schemas.microsoft.com/office/drawing/2014/main" id="{C6F25762-B8F1-4645-8186-ADA7EA5DBB08}"/>
              </a:ext>
            </a:extLst>
          </p:cNvPr>
          <p:cNvSpPr/>
          <p:nvPr/>
        </p:nvSpPr>
        <p:spPr>
          <a:xfrm>
            <a:off x="1765672" y="1977643"/>
            <a:ext cx="87526" cy="1919696"/>
          </a:xfrm>
          <a:prstGeom prst="rightBracket">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a:solidFill>
                <a:srgbClr val="505050"/>
              </a:solidFill>
              <a:latin typeface="Segoe UI"/>
            </a:endParaRPr>
          </a:p>
        </p:txBody>
      </p:sp>
      <p:cxnSp>
        <p:nvCxnSpPr>
          <p:cNvPr id="188" name="Connector: Elbow 187">
            <a:extLst>
              <a:ext uri="{FF2B5EF4-FFF2-40B4-BE49-F238E27FC236}">
                <a16:creationId xmlns:a16="http://schemas.microsoft.com/office/drawing/2014/main" id="{2651DAE5-5F42-4AD3-9524-74CC23F7B2C1}"/>
              </a:ext>
            </a:extLst>
          </p:cNvPr>
          <p:cNvCxnSpPr>
            <a:cxnSpLocks/>
          </p:cNvCxnSpPr>
          <p:nvPr/>
        </p:nvCxnSpPr>
        <p:spPr>
          <a:xfrm>
            <a:off x="8007458" y="3341351"/>
            <a:ext cx="2682349" cy="1557699"/>
          </a:xfrm>
          <a:prstGeom prst="bentConnector3">
            <a:avLst>
              <a:gd name="adj1" fmla="val 50000"/>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91" name="Right Bracket 190">
            <a:extLst>
              <a:ext uri="{FF2B5EF4-FFF2-40B4-BE49-F238E27FC236}">
                <a16:creationId xmlns:a16="http://schemas.microsoft.com/office/drawing/2014/main" id="{C6F25762-B8F1-4645-8186-ADA7EA5DBB08}"/>
              </a:ext>
            </a:extLst>
          </p:cNvPr>
          <p:cNvSpPr/>
          <p:nvPr/>
        </p:nvSpPr>
        <p:spPr>
          <a:xfrm>
            <a:off x="1768305" y="4714488"/>
            <a:ext cx="87526" cy="1371210"/>
          </a:xfrm>
          <a:prstGeom prst="rightBracket">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sz="1000">
              <a:solidFill>
                <a:srgbClr val="505050"/>
              </a:solidFill>
              <a:latin typeface="Segoe UI"/>
            </a:endParaRPr>
          </a:p>
        </p:txBody>
      </p:sp>
      <p:grpSp>
        <p:nvGrpSpPr>
          <p:cNvPr id="216" name="Group 215">
            <a:extLst>
              <a:ext uri="{FF2B5EF4-FFF2-40B4-BE49-F238E27FC236}">
                <a16:creationId xmlns:a16="http://schemas.microsoft.com/office/drawing/2014/main" id="{5A1DD7BC-D7D7-46CB-8F97-DDEC1EF1F9BD}"/>
              </a:ext>
            </a:extLst>
          </p:cNvPr>
          <p:cNvGrpSpPr/>
          <p:nvPr/>
        </p:nvGrpSpPr>
        <p:grpSpPr>
          <a:xfrm>
            <a:off x="10894710" y="4781449"/>
            <a:ext cx="783917" cy="538146"/>
            <a:chOff x="10791630" y="4209709"/>
            <a:chExt cx="982164" cy="579530"/>
          </a:xfrm>
        </p:grpSpPr>
        <p:sp useBgFill="1">
          <p:nvSpPr>
            <p:cNvPr id="217" name="Freeform 50">
              <a:extLst>
                <a:ext uri="{FF2B5EF4-FFF2-40B4-BE49-F238E27FC236}">
                  <a16:creationId xmlns:a16="http://schemas.microsoft.com/office/drawing/2014/main" id="{0BC5FCE2-E5E2-44CD-B9F4-72C167175C35}"/>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18" name="Freeform 52">
              <a:extLst>
                <a:ext uri="{FF2B5EF4-FFF2-40B4-BE49-F238E27FC236}">
                  <a16:creationId xmlns:a16="http://schemas.microsoft.com/office/drawing/2014/main" id="{844E2A52-5342-4E04-99B7-FDD1043577B4}"/>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19" name="Line 54">
              <a:extLst>
                <a:ext uri="{FF2B5EF4-FFF2-40B4-BE49-F238E27FC236}">
                  <a16:creationId xmlns:a16="http://schemas.microsoft.com/office/drawing/2014/main" id="{FCC06BF9-D12B-44F9-B4E9-5F5D5986AFF9}"/>
                </a:ext>
              </a:extLst>
            </p:cNvPr>
            <p:cNvSpPr>
              <a:spLocks noChangeShapeType="1"/>
            </p:cNvSpPr>
            <p:nvPr/>
          </p:nvSpPr>
          <p:spPr bwMode="auto">
            <a:xfrm flipH="1">
              <a:off x="11348717" y="4565480"/>
              <a:ext cx="252142" cy="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20" name="Line 55">
              <a:extLst>
                <a:ext uri="{FF2B5EF4-FFF2-40B4-BE49-F238E27FC236}">
                  <a16:creationId xmlns:a16="http://schemas.microsoft.com/office/drawing/2014/main" id="{C3092D3B-403C-4B08-A189-B3B979119625}"/>
                </a:ext>
              </a:extLst>
            </p:cNvPr>
            <p:cNvSpPr>
              <a:spLocks noChangeShapeType="1"/>
            </p:cNvSpPr>
            <p:nvPr/>
          </p:nvSpPr>
          <p:spPr bwMode="auto">
            <a:xfrm flipH="1">
              <a:off x="11484689" y="4618944"/>
              <a:ext cx="116170" cy="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21" name="Line 56">
              <a:extLst>
                <a:ext uri="{FF2B5EF4-FFF2-40B4-BE49-F238E27FC236}">
                  <a16:creationId xmlns:a16="http://schemas.microsoft.com/office/drawing/2014/main" id="{1F9FA185-49AA-4E04-9E4D-BDB584B0299B}"/>
                </a:ext>
              </a:extLst>
            </p:cNvPr>
            <p:cNvSpPr>
              <a:spLocks noChangeShapeType="1"/>
            </p:cNvSpPr>
            <p:nvPr/>
          </p:nvSpPr>
          <p:spPr bwMode="auto">
            <a:xfrm flipH="1">
              <a:off x="11348717" y="4512015"/>
              <a:ext cx="252142" cy="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22" name="Freeform 57">
              <a:extLst>
                <a:ext uri="{FF2B5EF4-FFF2-40B4-BE49-F238E27FC236}">
                  <a16:creationId xmlns:a16="http://schemas.microsoft.com/office/drawing/2014/main" id="{BA57ED3D-95B9-45E3-8EE7-F3CB79FBB14D}"/>
                </a:ext>
              </a:extLst>
            </p:cNvPr>
            <p:cNvSpPr>
              <a:spLocks noChangeArrowheads="1"/>
            </p:cNvSpPr>
            <p:nvPr/>
          </p:nvSpPr>
          <p:spPr bwMode="auto">
            <a:xfrm>
              <a:off x="11402843" y="4369442"/>
              <a:ext cx="80526" cy="80527"/>
            </a:xfrm>
            <a:prstGeom prst="ellipse">
              <a:avLst/>
            </a:pr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23" name="Freeform 58">
              <a:extLst>
                <a:ext uri="{FF2B5EF4-FFF2-40B4-BE49-F238E27FC236}">
                  <a16:creationId xmlns:a16="http://schemas.microsoft.com/office/drawing/2014/main" id="{85DF97B3-9922-4DAA-96D9-73704BF4CD51}"/>
                </a:ext>
              </a:extLst>
            </p:cNvPr>
            <p:cNvSpPr>
              <a:spLocks noChangeArrowheads="1"/>
            </p:cNvSpPr>
            <p:nvPr/>
          </p:nvSpPr>
          <p:spPr bwMode="auto">
            <a:xfrm>
              <a:off x="11134859" y="4436769"/>
              <a:ext cx="80528" cy="80526"/>
            </a:xfrm>
            <a:prstGeom prst="ellipse">
              <a:avLst/>
            </a:pr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24" name="Freeform 59">
              <a:extLst>
                <a:ext uri="{FF2B5EF4-FFF2-40B4-BE49-F238E27FC236}">
                  <a16:creationId xmlns:a16="http://schemas.microsoft.com/office/drawing/2014/main" id="{F9889CFB-9C3C-4999-92E9-AC052630748E}"/>
                </a:ext>
              </a:extLst>
            </p:cNvPr>
            <p:cNvSpPr>
              <a:spLocks noChangeArrowheads="1"/>
            </p:cNvSpPr>
            <p:nvPr/>
          </p:nvSpPr>
          <p:spPr bwMode="auto">
            <a:xfrm>
              <a:off x="11000207" y="4302117"/>
              <a:ext cx="80528" cy="80526"/>
            </a:xfrm>
            <a:prstGeom prst="ellipse">
              <a:avLst/>
            </a:pr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25" name="Freeform 60">
              <a:extLst>
                <a:ext uri="{FF2B5EF4-FFF2-40B4-BE49-F238E27FC236}">
                  <a16:creationId xmlns:a16="http://schemas.microsoft.com/office/drawing/2014/main" id="{1F4CA7B5-B06D-47CB-9770-3E787A1DCC44}"/>
                </a:ext>
              </a:extLst>
            </p:cNvPr>
            <p:cNvSpPr>
              <a:spLocks noChangeArrowheads="1"/>
            </p:cNvSpPr>
            <p:nvPr/>
          </p:nvSpPr>
          <p:spPr bwMode="auto">
            <a:xfrm>
              <a:off x="11309115" y="4275715"/>
              <a:ext cx="80528" cy="80526"/>
            </a:xfrm>
            <a:prstGeom prst="ellipse">
              <a:avLst/>
            </a:pr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26" name="Freeform 61">
              <a:extLst>
                <a:ext uri="{FF2B5EF4-FFF2-40B4-BE49-F238E27FC236}">
                  <a16:creationId xmlns:a16="http://schemas.microsoft.com/office/drawing/2014/main" id="{74FFF24A-2574-4A60-A53F-CF5AAF259C9C}"/>
                </a:ext>
              </a:extLst>
            </p:cNvPr>
            <p:cNvSpPr>
              <a:spLocks noChangeArrowheads="1"/>
            </p:cNvSpPr>
            <p:nvPr/>
          </p:nvSpPr>
          <p:spPr bwMode="auto">
            <a:xfrm>
              <a:off x="11497890" y="4275715"/>
              <a:ext cx="80526" cy="80526"/>
            </a:xfrm>
            <a:prstGeom prst="ellipse">
              <a:avLst/>
            </a:pr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sp useBgFill="1">
          <p:nvSpPr>
            <p:cNvPr id="227" name="Line 62">
              <a:extLst>
                <a:ext uri="{FF2B5EF4-FFF2-40B4-BE49-F238E27FC236}">
                  <a16:creationId xmlns:a16="http://schemas.microsoft.com/office/drawing/2014/main" id="{4973BBB8-7CAD-4700-9906-276B1B9926CF}"/>
                </a:ext>
              </a:extLst>
            </p:cNvPr>
            <p:cNvSpPr>
              <a:spLocks noChangeShapeType="1"/>
            </p:cNvSpPr>
            <p:nvPr/>
          </p:nvSpPr>
          <p:spPr bwMode="auto">
            <a:xfrm flipV="1">
              <a:off x="11478089" y="4348321"/>
              <a:ext cx="38284" cy="40924"/>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28" name="Line 63">
              <a:extLst>
                <a:ext uri="{FF2B5EF4-FFF2-40B4-BE49-F238E27FC236}">
                  <a16:creationId xmlns:a16="http://schemas.microsoft.com/office/drawing/2014/main" id="{6FD067F7-8DBB-401D-9D64-BA9E3879FE9C}"/>
                </a:ext>
              </a:extLst>
            </p:cNvPr>
            <p:cNvSpPr>
              <a:spLocks noChangeShapeType="1"/>
            </p:cNvSpPr>
            <p:nvPr/>
          </p:nvSpPr>
          <p:spPr bwMode="auto">
            <a:xfrm>
              <a:off x="11371160" y="4349641"/>
              <a:ext cx="38283" cy="38283"/>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29" name="Line 64">
              <a:extLst>
                <a:ext uri="{FF2B5EF4-FFF2-40B4-BE49-F238E27FC236}">
                  <a16:creationId xmlns:a16="http://schemas.microsoft.com/office/drawing/2014/main" id="{75E18453-58F1-405F-8AED-06C3D88A68F9}"/>
                </a:ext>
              </a:extLst>
            </p:cNvPr>
            <p:cNvSpPr>
              <a:spLocks noChangeShapeType="1"/>
            </p:cNvSpPr>
            <p:nvPr/>
          </p:nvSpPr>
          <p:spPr bwMode="auto">
            <a:xfrm flipV="1">
              <a:off x="11210106" y="4348320"/>
              <a:ext cx="112210" cy="10957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30" name="Line 65">
              <a:extLst>
                <a:ext uri="{FF2B5EF4-FFF2-40B4-BE49-F238E27FC236}">
                  <a16:creationId xmlns:a16="http://schemas.microsoft.com/office/drawing/2014/main" id="{15BDB846-1D4F-49C1-8187-B93390E755B2}"/>
                </a:ext>
              </a:extLst>
            </p:cNvPr>
            <p:cNvSpPr>
              <a:spLocks noChangeShapeType="1"/>
            </p:cNvSpPr>
            <p:nvPr/>
          </p:nvSpPr>
          <p:spPr bwMode="auto">
            <a:xfrm>
              <a:off x="11062253" y="4377363"/>
              <a:ext cx="79207" cy="79207"/>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lgn="ctr" defTabSz="914049">
                <a:defRPr/>
              </a:pPr>
              <a:endParaRPr lang="en-US" kern="0">
                <a:solidFill>
                  <a:prstClr val="black"/>
                </a:solidFill>
                <a:latin typeface="Arial" charset="0"/>
                <a:ea typeface="Arial" charset="0"/>
                <a:cs typeface="Arial" charset="0"/>
              </a:endParaRPr>
            </a:p>
          </p:txBody>
        </p:sp>
        <p:sp useBgFill="1">
          <p:nvSpPr>
            <p:cNvPr id="231" name="Freeform 66">
              <a:extLst>
                <a:ext uri="{FF2B5EF4-FFF2-40B4-BE49-F238E27FC236}">
                  <a16:creationId xmlns:a16="http://schemas.microsoft.com/office/drawing/2014/main" id="{DD8F5BBE-652C-4B64-B014-D4C32C490305}"/>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chemeClr val="tx1"/>
              </a:solidFill>
              <a:miter lim="800000"/>
              <a:headEnd/>
              <a:tailEnd/>
            </a:ln>
            <a:effectLst/>
          </p:spPr>
          <p:txBody>
            <a:bodyPr wrap="none" anchor="ctr"/>
            <a:lstStyle/>
            <a:p>
              <a:pPr algn="ctr" defTabSz="914049">
                <a:defRPr/>
              </a:pPr>
              <a:endParaRPr lang="en-US" kern="0">
                <a:solidFill>
                  <a:prstClr val="black"/>
                </a:solidFill>
                <a:latin typeface="Arial" charset="0"/>
                <a:ea typeface="Arial" charset="0"/>
                <a:cs typeface="Arial" charset="0"/>
              </a:endParaRPr>
            </a:p>
          </p:txBody>
        </p:sp>
        <p:grpSp>
          <p:nvGrpSpPr>
            <p:cNvPr id="232" name="Group 231">
              <a:extLst>
                <a:ext uri="{FF2B5EF4-FFF2-40B4-BE49-F238E27FC236}">
                  <a16:creationId xmlns:a16="http://schemas.microsoft.com/office/drawing/2014/main" id="{0BAFA826-2BB8-41F9-8037-293DCA860E08}"/>
                </a:ext>
              </a:extLst>
            </p:cNvPr>
            <p:cNvGrpSpPr/>
            <p:nvPr/>
          </p:nvGrpSpPr>
          <p:grpSpPr>
            <a:xfrm>
              <a:off x="10913128" y="4544291"/>
              <a:ext cx="243440" cy="185324"/>
              <a:chOff x="2502877" y="2643553"/>
              <a:chExt cx="3651737" cy="2779942"/>
            </a:xfrm>
          </p:grpSpPr>
          <p:cxnSp>
            <p:nvCxnSpPr>
              <p:cNvPr id="233" name="Straight Connector 232">
                <a:extLst>
                  <a:ext uri="{FF2B5EF4-FFF2-40B4-BE49-F238E27FC236}">
                    <a16:creationId xmlns:a16="http://schemas.microsoft.com/office/drawing/2014/main" id="{992D924F-6BDE-4716-8189-9A8F346843D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002ADA2E-835A-42A6-8E55-5B33088B49D8}"/>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310C2C7-9839-4525-8C41-FA6E3D6FE90F}"/>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D601E7E-3253-4715-AA1F-A273089408E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7" name="Freeform: Shape 581">
                <a:extLst>
                  <a:ext uri="{FF2B5EF4-FFF2-40B4-BE49-F238E27FC236}">
                    <a16:creationId xmlns:a16="http://schemas.microsoft.com/office/drawing/2014/main" id="{00A5D842-8E5F-4E7C-97E0-BB0CB5107BDE}"/>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38" name="Rectangle 237">
            <a:extLst>
              <a:ext uri="{FF2B5EF4-FFF2-40B4-BE49-F238E27FC236}">
                <a16:creationId xmlns:a16="http://schemas.microsoft.com/office/drawing/2014/main" id="{43210297-6A78-4AD7-A8C3-BFE624222667}"/>
              </a:ext>
            </a:extLst>
          </p:cNvPr>
          <p:cNvSpPr/>
          <p:nvPr/>
        </p:nvSpPr>
        <p:spPr>
          <a:xfrm>
            <a:off x="10527421" y="5357982"/>
            <a:ext cx="1560640" cy="796915"/>
          </a:xfrm>
          <a:prstGeom prst="rect">
            <a:avLst/>
          </a:prstGeom>
        </p:spPr>
        <p:txBody>
          <a:bodyPr wrap="square">
            <a:spAutoFit/>
          </a:bodyPr>
          <a:lstStyle/>
          <a:p>
            <a:pPr algn="ctr" defTabSz="914049">
              <a:spcAft>
                <a:spcPts val="300"/>
              </a:spcAft>
              <a:buSzPct val="90000"/>
              <a:defRPr/>
            </a:pPr>
            <a:r>
              <a:rPr lang="en-US" sz="10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Operational Reports</a:t>
            </a:r>
          </a:p>
          <a:p>
            <a:pPr algn="ctr" defTabSz="914049">
              <a:spcAft>
                <a:spcPts val="300"/>
              </a:spcAft>
              <a:buSzPct val="90000"/>
              <a:defRPr/>
            </a:pPr>
            <a:r>
              <a:rPr lang="en-US" sz="10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&amp;</a:t>
            </a:r>
          </a:p>
          <a:p>
            <a:pPr algn="ctr" defTabSz="914049">
              <a:spcAft>
                <a:spcPts val="300"/>
              </a:spcAft>
              <a:buSzPct val="90000"/>
              <a:defRPr/>
            </a:pPr>
            <a:r>
              <a:rPr lang="en-US" sz="10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 Analytical Dashboards (PowerBI)</a:t>
            </a:r>
          </a:p>
        </p:txBody>
      </p:sp>
      <p:cxnSp>
        <p:nvCxnSpPr>
          <p:cNvPr id="146" name="Straight Arrow Connector 145">
            <a:extLst>
              <a:ext uri="{FF2B5EF4-FFF2-40B4-BE49-F238E27FC236}">
                <a16:creationId xmlns:a16="http://schemas.microsoft.com/office/drawing/2014/main" id="{556490B3-B733-4B97-9E8B-DE507C8E2203}"/>
              </a:ext>
            </a:extLst>
          </p:cNvPr>
          <p:cNvCxnSpPr>
            <a:cxnSpLocks/>
          </p:cNvCxnSpPr>
          <p:nvPr/>
        </p:nvCxnSpPr>
        <p:spPr>
          <a:xfrm>
            <a:off x="7363725" y="2664146"/>
            <a:ext cx="0" cy="289478"/>
          </a:xfrm>
          <a:prstGeom prst="straightConnector1">
            <a:avLst/>
          </a:prstGeom>
          <a:ln w="12700">
            <a:solidFill>
              <a:schemeClr val="bg1">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77F2CC88-9CDE-48E6-8885-EC147A603450}"/>
              </a:ext>
            </a:extLst>
          </p:cNvPr>
          <p:cNvSpPr/>
          <p:nvPr/>
        </p:nvSpPr>
        <p:spPr>
          <a:xfrm>
            <a:off x="6485751" y="2290202"/>
            <a:ext cx="1658203" cy="406151"/>
          </a:xfrm>
          <a:prstGeom prst="rect">
            <a:avLst/>
          </a:prstGeom>
          <a:noFill/>
          <a:ln>
            <a:noFill/>
          </a:ln>
        </p:spPr>
        <p:txBody>
          <a:bodyPr wrap="square" lIns="91414" tIns="45706" rIns="91414" bIns="45706" rtlCol="0">
            <a:spAutoFit/>
          </a:bodyPr>
          <a:lstStyle/>
          <a:p>
            <a:pPr algn="ctr" defTabSz="932239">
              <a:defRPr/>
            </a:pPr>
            <a:r>
              <a:rPr lang="en-US" sz="1000" kern="0">
                <a:solidFill>
                  <a:srgbClr val="505050"/>
                </a:solidFill>
                <a:latin typeface="Segoe UI Semibold" panose="020B0702040204020203" pitchFamily="34" charset="0"/>
                <a:cs typeface="Segoe UI Semibold" panose="020B0702040204020203" pitchFamily="34" charset="0"/>
              </a:rPr>
              <a:t>Azure Machine Learning</a:t>
            </a:r>
          </a:p>
          <a:p>
            <a:pPr algn="ctr" defTabSz="932239">
              <a:defRPr/>
            </a:pPr>
            <a:r>
              <a:rPr lang="en-US" sz="1000" kern="0">
                <a:solidFill>
                  <a:srgbClr val="505050"/>
                </a:solidFill>
                <a:latin typeface="Segoe UI Semibold" panose="020B0702040204020203" pitchFamily="34" charset="0"/>
                <a:cs typeface="Segoe UI Semibold" panose="020B0702040204020203" pitchFamily="34" charset="0"/>
              </a:rPr>
              <a:t>SQL Machine Learning</a:t>
            </a:r>
          </a:p>
        </p:txBody>
      </p:sp>
      <p:grpSp>
        <p:nvGrpSpPr>
          <p:cNvPr id="148" name="Group 147">
            <a:extLst>
              <a:ext uri="{FF2B5EF4-FFF2-40B4-BE49-F238E27FC236}">
                <a16:creationId xmlns:a16="http://schemas.microsoft.com/office/drawing/2014/main" id="{E51BC135-C7D5-4E7E-8428-D805FA7D4AA5}"/>
              </a:ext>
            </a:extLst>
          </p:cNvPr>
          <p:cNvGrpSpPr/>
          <p:nvPr/>
        </p:nvGrpSpPr>
        <p:grpSpPr>
          <a:xfrm>
            <a:off x="6848815" y="1920840"/>
            <a:ext cx="1029822" cy="379546"/>
            <a:chOff x="6940288" y="2149194"/>
            <a:chExt cx="1053949" cy="388438"/>
          </a:xfrm>
        </p:grpSpPr>
        <p:grpSp>
          <p:nvGrpSpPr>
            <p:cNvPr id="149" name="Group 11">
              <a:extLst>
                <a:ext uri="{FF2B5EF4-FFF2-40B4-BE49-F238E27FC236}">
                  <a16:creationId xmlns:a16="http://schemas.microsoft.com/office/drawing/2014/main" id="{DF69141F-258C-4E14-9999-A65A8C2F6A2D}"/>
                </a:ext>
              </a:extLst>
            </p:cNvPr>
            <p:cNvGrpSpPr>
              <a:grpSpLocks noChangeAspect="1"/>
            </p:cNvGrpSpPr>
            <p:nvPr/>
          </p:nvGrpSpPr>
          <p:grpSpPr bwMode="auto">
            <a:xfrm>
              <a:off x="6940288" y="2175492"/>
              <a:ext cx="331708" cy="361326"/>
              <a:chOff x="3861" y="4291602"/>
              <a:chExt cx="112" cy="244433"/>
            </a:xfrm>
          </p:grpSpPr>
          <p:sp>
            <p:nvSpPr>
              <p:cNvPr id="162" name="Freeform 12">
                <a:extLst>
                  <a:ext uri="{FF2B5EF4-FFF2-40B4-BE49-F238E27FC236}">
                    <a16:creationId xmlns:a16="http://schemas.microsoft.com/office/drawing/2014/main" id="{FC4C6C12-9168-43FD-A191-F286EF06ABE1}"/>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3" name="Line 13">
                <a:extLst>
                  <a:ext uri="{FF2B5EF4-FFF2-40B4-BE49-F238E27FC236}">
                    <a16:creationId xmlns:a16="http://schemas.microsoft.com/office/drawing/2014/main" id="{3EB38A85-29E5-46B6-913D-DFE4C66C30A0}"/>
                  </a:ext>
                </a:extLst>
              </p:cNvPr>
              <p:cNvSpPr>
                <a:spLocks noChangeShapeType="1"/>
              </p:cNvSpPr>
              <p:nvPr/>
            </p:nvSpPr>
            <p:spPr bwMode="auto">
              <a:xfrm>
                <a:off x="3874" y="4469918"/>
                <a:ext cx="84"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4" name="Line 14">
                <a:extLst>
                  <a:ext uri="{FF2B5EF4-FFF2-40B4-BE49-F238E27FC236}">
                    <a16:creationId xmlns:a16="http://schemas.microsoft.com/office/drawing/2014/main" id="{28277ADC-97B4-4844-8F8E-86B9A7490D1E}"/>
                  </a:ext>
                </a:extLst>
              </p:cNvPr>
              <p:cNvSpPr>
                <a:spLocks noChangeShapeType="1"/>
              </p:cNvSpPr>
              <p:nvPr/>
            </p:nvSpPr>
            <p:spPr bwMode="auto">
              <a:xfrm>
                <a:off x="3923" y="4335680"/>
                <a:ext cx="16"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5" name="Line 15">
                <a:extLst>
                  <a:ext uri="{FF2B5EF4-FFF2-40B4-BE49-F238E27FC236}">
                    <a16:creationId xmlns:a16="http://schemas.microsoft.com/office/drawing/2014/main" id="{7415AD69-F040-4FEC-A382-B07BE9F750FC}"/>
                  </a:ext>
                </a:extLst>
              </p:cNvPr>
              <p:cNvSpPr>
                <a:spLocks noChangeShapeType="1"/>
              </p:cNvSpPr>
              <p:nvPr/>
            </p:nvSpPr>
            <p:spPr bwMode="auto">
              <a:xfrm>
                <a:off x="3923" y="4379758"/>
                <a:ext cx="16"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6" name="Line 16">
                <a:extLst>
                  <a:ext uri="{FF2B5EF4-FFF2-40B4-BE49-F238E27FC236}">
                    <a16:creationId xmlns:a16="http://schemas.microsoft.com/office/drawing/2014/main" id="{0DC84C67-ADA0-4A7F-9E76-A0BF55F94BE5}"/>
                  </a:ext>
                </a:extLst>
              </p:cNvPr>
              <p:cNvSpPr>
                <a:spLocks noChangeShapeType="1"/>
              </p:cNvSpPr>
              <p:nvPr/>
            </p:nvSpPr>
            <p:spPr bwMode="auto">
              <a:xfrm>
                <a:off x="3923" y="4425840"/>
                <a:ext cx="25"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sp>
            <p:nvSpPr>
              <p:cNvPr id="169" name="Line 17">
                <a:extLst>
                  <a:ext uri="{FF2B5EF4-FFF2-40B4-BE49-F238E27FC236}">
                    <a16:creationId xmlns:a16="http://schemas.microsoft.com/office/drawing/2014/main" id="{43EAD748-247A-4C0B-8145-74B1C5CA6A9B}"/>
                  </a:ext>
                </a:extLst>
              </p:cNvPr>
              <p:cNvSpPr>
                <a:spLocks noChangeShapeType="1"/>
              </p:cNvSpPr>
              <p:nvPr/>
            </p:nvSpPr>
            <p:spPr bwMode="auto">
              <a:xfrm>
                <a:off x="3883" y="4291602"/>
                <a:ext cx="68" cy="0"/>
              </a:xfrm>
              <a:prstGeom prst="line">
                <a:avLst/>
              </a:prstGeom>
              <a:noFill/>
              <a:ln w="12700" cap="flat">
                <a:solidFill>
                  <a:schemeClr val="bg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kern="0">
                  <a:solidFill>
                    <a:srgbClr val="353535"/>
                  </a:solidFill>
                  <a:latin typeface="Segoe UI Semilight"/>
                </a:endParaRPr>
              </a:p>
            </p:txBody>
          </p:sp>
        </p:grpSp>
        <p:grpSp>
          <p:nvGrpSpPr>
            <p:cNvPr id="150" name="Group 149">
              <a:extLst>
                <a:ext uri="{FF2B5EF4-FFF2-40B4-BE49-F238E27FC236}">
                  <a16:creationId xmlns:a16="http://schemas.microsoft.com/office/drawing/2014/main" id="{C45ABB9C-1279-4281-A5F9-593A36F6D8DF}"/>
                </a:ext>
              </a:extLst>
            </p:cNvPr>
            <p:cNvGrpSpPr/>
            <p:nvPr/>
          </p:nvGrpSpPr>
          <p:grpSpPr>
            <a:xfrm>
              <a:off x="7447295" y="2149194"/>
              <a:ext cx="546942" cy="388438"/>
              <a:chOff x="7565819" y="1911671"/>
              <a:chExt cx="634531" cy="450644"/>
            </a:xfrm>
          </p:grpSpPr>
          <p:grpSp>
            <p:nvGrpSpPr>
              <p:cNvPr id="151" name="Group 4">
                <a:extLst>
                  <a:ext uri="{FF2B5EF4-FFF2-40B4-BE49-F238E27FC236}">
                    <a16:creationId xmlns:a16="http://schemas.microsoft.com/office/drawing/2014/main" id="{07F235A7-09B2-4FC6-9507-0A1306AA273F}"/>
                  </a:ext>
                </a:extLst>
              </p:cNvPr>
              <p:cNvGrpSpPr>
                <a:grpSpLocks noChangeAspect="1"/>
              </p:cNvGrpSpPr>
              <p:nvPr/>
            </p:nvGrpSpPr>
            <p:grpSpPr bwMode="auto">
              <a:xfrm>
                <a:off x="7565819" y="1911671"/>
                <a:ext cx="634531" cy="450644"/>
                <a:chOff x="3794" y="2083"/>
                <a:chExt cx="245" cy="174"/>
              </a:xfrm>
            </p:grpSpPr>
            <p:sp>
              <p:nvSpPr>
                <p:cNvPr id="159" name="Rectangle 158">
                  <a:extLst>
                    <a:ext uri="{FF2B5EF4-FFF2-40B4-BE49-F238E27FC236}">
                      <a16:creationId xmlns:a16="http://schemas.microsoft.com/office/drawing/2014/main" id="{D1451A2A-D02D-4B88-ADF0-3BB342D77CD8}"/>
                    </a:ext>
                  </a:extLst>
                </p:cNvPr>
                <p:cNvSpPr>
                  <a:spLocks noChangeArrowheads="1"/>
                </p:cNvSpPr>
                <p:nvPr/>
              </p:nvSpPr>
              <p:spPr bwMode="auto">
                <a:xfrm>
                  <a:off x="3794" y="2083"/>
                  <a:ext cx="245" cy="138"/>
                </a:xfrm>
                <a:prstGeom prst="rect">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Semilight"/>
                  </a:endParaRPr>
                </a:p>
              </p:txBody>
            </p:sp>
            <p:sp>
              <p:nvSpPr>
                <p:cNvPr id="160" name="Line 7">
                  <a:extLst>
                    <a:ext uri="{FF2B5EF4-FFF2-40B4-BE49-F238E27FC236}">
                      <a16:creationId xmlns:a16="http://schemas.microsoft.com/office/drawing/2014/main" id="{122D735C-4883-4662-9C6C-FEEFC6F271FC}"/>
                    </a:ext>
                  </a:extLst>
                </p:cNvPr>
                <p:cNvSpPr>
                  <a:spLocks noChangeShapeType="1"/>
                </p:cNvSpPr>
                <p:nvPr/>
              </p:nvSpPr>
              <p:spPr bwMode="auto">
                <a:xfrm>
                  <a:off x="3916" y="2221"/>
                  <a:ext cx="0" cy="36"/>
                </a:xfrm>
                <a:prstGeom prst="line">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Semilight"/>
                  </a:endParaRPr>
                </a:p>
              </p:txBody>
            </p:sp>
            <p:sp>
              <p:nvSpPr>
                <p:cNvPr id="161" name="Line 8">
                  <a:extLst>
                    <a:ext uri="{FF2B5EF4-FFF2-40B4-BE49-F238E27FC236}">
                      <a16:creationId xmlns:a16="http://schemas.microsoft.com/office/drawing/2014/main" id="{7CB03376-258C-4BE8-9DB5-D41A0C5B4A12}"/>
                    </a:ext>
                  </a:extLst>
                </p:cNvPr>
                <p:cNvSpPr>
                  <a:spLocks noChangeShapeType="1"/>
                </p:cNvSpPr>
                <p:nvPr/>
              </p:nvSpPr>
              <p:spPr bwMode="auto">
                <a:xfrm>
                  <a:off x="3874" y="2257"/>
                  <a:ext cx="86" cy="0"/>
                </a:xfrm>
                <a:prstGeom prst="line">
                  <a:avLst/>
                </a:prstGeom>
                <a:noFill/>
                <a:ln w="12700" cap="rnd">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a:solidFill>
                      <a:srgbClr val="505050"/>
                    </a:solidFill>
                    <a:latin typeface="Segoe UI Semilight"/>
                  </a:endParaRPr>
                </a:p>
              </p:txBody>
            </p:sp>
          </p:grpSp>
          <p:grpSp>
            <p:nvGrpSpPr>
              <p:cNvPr id="152" name="Group 4">
                <a:extLst>
                  <a:ext uri="{FF2B5EF4-FFF2-40B4-BE49-F238E27FC236}">
                    <a16:creationId xmlns:a16="http://schemas.microsoft.com/office/drawing/2014/main" id="{9EB82A54-E75F-4A9F-BE1F-5BD3128BF663}"/>
                  </a:ext>
                </a:extLst>
              </p:cNvPr>
              <p:cNvGrpSpPr>
                <a:grpSpLocks noChangeAspect="1"/>
              </p:cNvGrpSpPr>
              <p:nvPr/>
            </p:nvGrpSpPr>
            <p:grpSpPr bwMode="auto">
              <a:xfrm>
                <a:off x="7937158" y="2020390"/>
                <a:ext cx="190458" cy="139967"/>
                <a:chOff x="4414" y="3673"/>
                <a:chExt cx="298" cy="219"/>
              </a:xfrm>
            </p:grpSpPr>
            <p:sp>
              <p:nvSpPr>
                <p:cNvPr id="156" name="Freeform 5">
                  <a:extLst>
                    <a:ext uri="{FF2B5EF4-FFF2-40B4-BE49-F238E27FC236}">
                      <a16:creationId xmlns:a16="http://schemas.microsoft.com/office/drawing/2014/main" id="{CAFCA9D7-2E0D-4A08-BB4A-F7F8DF920537}"/>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FFFFFF"/>
                </a:solidFill>
                <a:ln w="9525">
                  <a:solidFill>
                    <a:schemeClr val="bg1">
                      <a:lumMod val="50000"/>
                    </a:schemeClr>
                  </a:solidFill>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Semilight"/>
                  </a:endParaRPr>
                </a:p>
              </p:txBody>
            </p:sp>
            <p:sp>
              <p:nvSpPr>
                <p:cNvPr id="157" name="Freeform 6">
                  <a:extLst>
                    <a:ext uri="{FF2B5EF4-FFF2-40B4-BE49-F238E27FC236}">
                      <a16:creationId xmlns:a16="http://schemas.microsoft.com/office/drawing/2014/main" id="{9AFA7A8E-6A5D-43BD-99EB-3FEF74540B0C}"/>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solidFill>
                  <a:srgbClr val="FFFFFF"/>
                </a:solidFill>
                <a:ln w="9525">
                  <a:solidFill>
                    <a:schemeClr val="bg1">
                      <a:lumMod val="50000"/>
                    </a:schemeClr>
                  </a:solidFill>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Semilight"/>
                  </a:endParaRPr>
                </a:p>
              </p:txBody>
            </p:sp>
            <p:sp>
              <p:nvSpPr>
                <p:cNvPr id="158" name="Freeform 7">
                  <a:extLst>
                    <a:ext uri="{FF2B5EF4-FFF2-40B4-BE49-F238E27FC236}">
                      <a16:creationId xmlns:a16="http://schemas.microsoft.com/office/drawing/2014/main" id="{D22E716F-1F8C-4E78-BAFF-8054C0EC44F6}"/>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FFFFFF"/>
                </a:solidFill>
                <a:ln w="9525">
                  <a:solidFill>
                    <a:schemeClr val="bg1">
                      <a:lumMod val="50000"/>
                    </a:schemeClr>
                  </a:solidFill>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Semilight"/>
                  </a:endParaRPr>
                </a:p>
              </p:txBody>
            </p:sp>
          </p:grpSp>
          <p:grpSp>
            <p:nvGrpSpPr>
              <p:cNvPr id="153" name="Group 10">
                <a:extLst>
                  <a:ext uri="{FF2B5EF4-FFF2-40B4-BE49-F238E27FC236}">
                    <a16:creationId xmlns:a16="http://schemas.microsoft.com/office/drawing/2014/main" id="{53FF8F27-C1AC-4395-B368-EF88660FCE7C}"/>
                  </a:ext>
                </a:extLst>
              </p:cNvPr>
              <p:cNvGrpSpPr>
                <a:grpSpLocks noChangeAspect="1"/>
              </p:cNvGrpSpPr>
              <p:nvPr/>
            </p:nvGrpSpPr>
            <p:grpSpPr bwMode="auto">
              <a:xfrm>
                <a:off x="7658403" y="1996097"/>
                <a:ext cx="206022" cy="205666"/>
                <a:chOff x="3736" y="1960"/>
                <a:chExt cx="581" cy="580"/>
              </a:xfrm>
              <a:noFill/>
            </p:grpSpPr>
            <p:sp>
              <p:nvSpPr>
                <p:cNvPr id="154" name="Freeform 11">
                  <a:extLst>
                    <a:ext uri="{FF2B5EF4-FFF2-40B4-BE49-F238E27FC236}">
                      <a16:creationId xmlns:a16="http://schemas.microsoft.com/office/drawing/2014/main" id="{4B560741-F7B5-4D3A-B852-47163DD81991}"/>
                    </a:ext>
                  </a:extLst>
                </p:cNvPr>
                <p:cNvSpPr>
                  <a:spLocks noEditPoints="1"/>
                </p:cNvSpPr>
                <p:nvPr/>
              </p:nvSpPr>
              <p:spPr bwMode="auto">
                <a:xfrm>
                  <a:off x="3736" y="1960"/>
                  <a:ext cx="428" cy="425"/>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9525">
                  <a:solidFill>
                    <a:schemeClr val="bg1">
                      <a:lumMod val="50000"/>
                    </a:schemeClr>
                  </a:solidFill>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Semilight"/>
                  </a:endParaRPr>
                </a:p>
              </p:txBody>
            </p:sp>
            <p:sp>
              <p:nvSpPr>
                <p:cNvPr id="155" name="Freeform 12">
                  <a:extLst>
                    <a:ext uri="{FF2B5EF4-FFF2-40B4-BE49-F238E27FC236}">
                      <a16:creationId xmlns:a16="http://schemas.microsoft.com/office/drawing/2014/main" id="{6BEE4036-AE19-4036-A81B-2FD4C620C229}"/>
                    </a:ext>
                  </a:extLst>
                </p:cNvPr>
                <p:cNvSpPr>
                  <a:spLocks noEditPoints="1"/>
                </p:cNvSpPr>
                <p:nvPr/>
              </p:nvSpPr>
              <p:spPr bwMode="auto">
                <a:xfrm>
                  <a:off x="3888" y="2106"/>
                  <a:ext cx="429" cy="434"/>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9525">
                  <a:solidFill>
                    <a:schemeClr val="bg1">
                      <a:lumMod val="50000"/>
                    </a:schemeClr>
                  </a:solidFill>
                  <a:round/>
                  <a:headEnd/>
                  <a:tailEnd/>
                </a:ln>
              </p:spPr>
              <p:txBody>
                <a:bodyPr vert="horz" wrap="square" lIns="91414" tIns="45706" rIns="91414" bIns="45706" numCol="1" anchor="t" anchorCtr="0" compatLnSpc="1">
                  <a:prstTxWarp prst="textNoShape">
                    <a:avLst/>
                  </a:prstTxWarp>
                </a:bodyPr>
                <a:lstStyle/>
                <a:p>
                  <a:pPr defTabSz="914049"/>
                  <a:endParaRPr lang="en-US">
                    <a:solidFill>
                      <a:srgbClr val="505050"/>
                    </a:solidFill>
                    <a:latin typeface="Segoe UI Semilight"/>
                  </a:endParaRPr>
                </a:p>
              </p:txBody>
            </p:sp>
          </p:grpSp>
        </p:grpSp>
      </p:grpSp>
      <p:sp>
        <p:nvSpPr>
          <p:cNvPr id="170" name="Rectangle 169">
            <a:extLst>
              <a:ext uri="{FF2B5EF4-FFF2-40B4-BE49-F238E27FC236}">
                <a16:creationId xmlns:a16="http://schemas.microsoft.com/office/drawing/2014/main" id="{E5A90DCA-7ADD-4A4A-98CF-768B861B0056}"/>
              </a:ext>
            </a:extLst>
          </p:cNvPr>
          <p:cNvSpPr/>
          <p:nvPr/>
        </p:nvSpPr>
        <p:spPr>
          <a:xfrm>
            <a:off x="6658423" y="4132968"/>
            <a:ext cx="1428396" cy="246207"/>
          </a:xfrm>
          <a:prstGeom prst="rect">
            <a:avLst/>
          </a:prstGeom>
          <a:noFill/>
        </p:spPr>
        <p:txBody>
          <a:bodyPr wrap="square" lIns="91427" tIns="45713" rIns="91427" bIns="45713" rtlCol="0">
            <a:spAutoFit/>
          </a:bodyPr>
          <a:lstStyle/>
          <a:p>
            <a:pPr algn="ctr" defTabSz="932418">
              <a:defRPr/>
            </a:pPr>
            <a:r>
              <a:rPr lang="en-US" sz="1000" kern="0">
                <a:solidFill>
                  <a:srgbClr val="505050"/>
                </a:solidFill>
                <a:latin typeface="Segoe UI Semibold" panose="020B0702040204020203" pitchFamily="34" charset="0"/>
                <a:cs typeface="Segoe UI Semibold" panose="020B0702040204020203" pitchFamily="34" charset="0"/>
              </a:rPr>
              <a:t>Azure Databricks</a:t>
            </a:r>
          </a:p>
        </p:txBody>
      </p:sp>
      <p:grpSp>
        <p:nvGrpSpPr>
          <p:cNvPr id="171" name="Group 170">
            <a:extLst>
              <a:ext uri="{FF2B5EF4-FFF2-40B4-BE49-F238E27FC236}">
                <a16:creationId xmlns:a16="http://schemas.microsoft.com/office/drawing/2014/main" id="{E8D9759D-AC09-43A9-A159-3CA1CF96E498}"/>
              </a:ext>
            </a:extLst>
          </p:cNvPr>
          <p:cNvGrpSpPr/>
          <p:nvPr/>
        </p:nvGrpSpPr>
        <p:grpSpPr>
          <a:xfrm>
            <a:off x="7134103" y="3737202"/>
            <a:ext cx="477036" cy="389201"/>
            <a:chOff x="5818113" y="2550840"/>
            <a:chExt cx="529278" cy="431824"/>
          </a:xfrm>
        </p:grpSpPr>
        <p:sp>
          <p:nvSpPr>
            <p:cNvPr id="172" name="Diamond 171">
              <a:extLst>
                <a:ext uri="{FF2B5EF4-FFF2-40B4-BE49-F238E27FC236}">
                  <a16:creationId xmlns:a16="http://schemas.microsoft.com/office/drawing/2014/main" id="{D6DD0E18-67AD-41C1-ABAD-B43DF9DC2490}"/>
                </a:ext>
              </a:extLst>
            </p:cNvPr>
            <p:cNvSpPr/>
            <p:nvPr/>
          </p:nvSpPr>
          <p:spPr bwMode="auto">
            <a:xfrm>
              <a:off x="5818113" y="2550840"/>
              <a:ext cx="529278" cy="274527"/>
            </a:xfrm>
            <a:prstGeom prst="diamond">
              <a:avLst/>
            </a:pr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chemeClr val="bg1">
                    <a:lumMod val="50000"/>
                  </a:schemeClr>
                </a:solidFill>
                <a:latin typeface="Segoe UI Semilight"/>
                <a:ea typeface="Segoe UI" pitchFamily="34" charset="0"/>
                <a:cs typeface="Segoe UI" pitchFamily="34" charset="0"/>
              </a:endParaRPr>
            </a:p>
          </p:txBody>
        </p:sp>
        <p:sp>
          <p:nvSpPr>
            <p:cNvPr id="173" name="Freeform: Shape 172">
              <a:extLst>
                <a:ext uri="{FF2B5EF4-FFF2-40B4-BE49-F238E27FC236}">
                  <a16:creationId xmlns:a16="http://schemas.microsoft.com/office/drawing/2014/main" id="{FEAEC6F6-B712-4F88-A227-8A735819F4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chemeClr val="bg1">
                    <a:lumMod val="50000"/>
                  </a:schemeClr>
                </a:solidFill>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4485410D-BE08-4B0D-B592-D2B79354190B}"/>
              </a:ext>
            </a:extLst>
          </p:cNvPr>
          <p:cNvGrpSpPr/>
          <p:nvPr/>
        </p:nvGrpSpPr>
        <p:grpSpPr>
          <a:xfrm>
            <a:off x="7382380" y="4386849"/>
            <a:ext cx="741845" cy="675319"/>
            <a:chOff x="7382561" y="4386984"/>
            <a:chExt cx="741951" cy="675415"/>
          </a:xfrm>
        </p:grpSpPr>
        <p:cxnSp>
          <p:nvCxnSpPr>
            <p:cNvPr id="192" name="Straight Arrow Connector 191">
              <a:extLst>
                <a:ext uri="{FF2B5EF4-FFF2-40B4-BE49-F238E27FC236}">
                  <a16:creationId xmlns:a16="http://schemas.microsoft.com/office/drawing/2014/main" id="{D5A33454-DC28-42EC-BDBA-455C9B2FAE10}"/>
                </a:ext>
              </a:extLst>
            </p:cNvPr>
            <p:cNvCxnSpPr>
              <a:cxnSpLocks/>
            </p:cNvCxnSpPr>
            <p:nvPr/>
          </p:nvCxnSpPr>
          <p:spPr>
            <a:xfrm>
              <a:off x="7422381" y="5054179"/>
              <a:ext cx="702131" cy="0"/>
            </a:xfrm>
            <a:prstGeom prst="straightConnector1">
              <a:avLst/>
            </a:prstGeom>
            <a:ln w="12700">
              <a:solidFill>
                <a:srgbClr val="D86B34"/>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67D304B-FAE3-4963-8362-E0BAF5E9B2A1}"/>
                </a:ext>
              </a:extLst>
            </p:cNvPr>
            <p:cNvCxnSpPr>
              <a:cxnSpLocks/>
            </p:cNvCxnSpPr>
            <p:nvPr/>
          </p:nvCxnSpPr>
          <p:spPr>
            <a:xfrm>
              <a:off x="7382561" y="4386984"/>
              <a:ext cx="0" cy="675415"/>
            </a:xfrm>
            <a:prstGeom prst="straightConnector1">
              <a:avLst/>
            </a:prstGeom>
            <a:ln w="12700">
              <a:solidFill>
                <a:srgbClr val="D86B3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94" name="Rectangle 193">
            <a:extLst>
              <a:ext uri="{FF2B5EF4-FFF2-40B4-BE49-F238E27FC236}">
                <a16:creationId xmlns:a16="http://schemas.microsoft.com/office/drawing/2014/main" id="{6D7C3722-CBB9-445A-B151-76676EEEF7B1}"/>
              </a:ext>
            </a:extLst>
          </p:cNvPr>
          <p:cNvSpPr/>
          <p:nvPr/>
        </p:nvSpPr>
        <p:spPr>
          <a:xfrm>
            <a:off x="6775803" y="3472916"/>
            <a:ext cx="1136826" cy="244398"/>
          </a:xfrm>
          <a:prstGeom prst="rect">
            <a:avLst/>
          </a:prstGeom>
        </p:spPr>
        <p:txBody>
          <a:bodyPr wrap="square">
            <a:spAutoFit/>
          </a:bodyPr>
          <a:lstStyle/>
          <a:p>
            <a:pPr algn="ctr">
              <a:spcAft>
                <a:spcPts val="300"/>
              </a:spcAft>
              <a:buSzPct val="90000"/>
              <a:defRPr/>
            </a:pPr>
            <a:r>
              <a:rPr lang="en-US" sz="1000" kern="0">
                <a:solidFill>
                  <a:srgbClr val="505050"/>
                </a:solidFill>
                <a:latin typeface="Segoe UI Semibold" panose="020B0702040204020203" pitchFamily="34" charset="0"/>
                <a:cs typeface="Segoe UI Semibold" panose="020B0702040204020203" pitchFamily="34" charset="0"/>
              </a:rPr>
              <a:t>Azure HDInsight</a:t>
            </a:r>
          </a:p>
        </p:txBody>
      </p:sp>
      <p:grpSp>
        <p:nvGrpSpPr>
          <p:cNvPr id="195" name="Group 194">
            <a:extLst>
              <a:ext uri="{FF2B5EF4-FFF2-40B4-BE49-F238E27FC236}">
                <a16:creationId xmlns:a16="http://schemas.microsoft.com/office/drawing/2014/main" id="{52F73028-35DC-4497-8E04-FD0A3C89967C}"/>
              </a:ext>
            </a:extLst>
          </p:cNvPr>
          <p:cNvGrpSpPr/>
          <p:nvPr/>
        </p:nvGrpSpPr>
        <p:grpSpPr>
          <a:xfrm>
            <a:off x="7109811" y="3076453"/>
            <a:ext cx="535794" cy="397170"/>
            <a:chOff x="-2575176" y="-1203590"/>
            <a:chExt cx="3082012" cy="2284628"/>
          </a:xfrm>
          <a:solidFill>
            <a:schemeClr val="tx1"/>
          </a:solidFill>
        </p:grpSpPr>
        <p:sp>
          <p:nvSpPr>
            <p:cNvPr id="196" name="Freeform 42">
              <a:extLst>
                <a:ext uri="{FF2B5EF4-FFF2-40B4-BE49-F238E27FC236}">
                  <a16:creationId xmlns:a16="http://schemas.microsoft.com/office/drawing/2014/main" id="{5EBDC88E-919D-4C7A-B835-071EDF2934B9}"/>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95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2400" kern="0">
                <a:solidFill>
                  <a:schemeClr val="bg1">
                    <a:lumMod val="50000"/>
                  </a:schemeClr>
                </a:solidFill>
              </a:endParaRPr>
            </a:p>
          </p:txBody>
        </p:sp>
        <p:sp>
          <p:nvSpPr>
            <p:cNvPr id="197" name="Freeform 43">
              <a:extLst>
                <a:ext uri="{FF2B5EF4-FFF2-40B4-BE49-F238E27FC236}">
                  <a16:creationId xmlns:a16="http://schemas.microsoft.com/office/drawing/2014/main" id="{988E8684-7E2E-43E5-9EA1-AB1CC4008859}"/>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95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2400" kern="0">
                <a:solidFill>
                  <a:schemeClr val="bg1">
                    <a:lumMod val="50000"/>
                  </a:schemeClr>
                </a:solidFill>
              </a:endParaRPr>
            </a:p>
          </p:txBody>
        </p:sp>
        <p:sp>
          <p:nvSpPr>
            <p:cNvPr id="198" name="Freeform 44">
              <a:extLst>
                <a:ext uri="{FF2B5EF4-FFF2-40B4-BE49-F238E27FC236}">
                  <a16:creationId xmlns:a16="http://schemas.microsoft.com/office/drawing/2014/main" id="{7D1F6D34-3FC1-4A75-904D-FA1626CD872C}"/>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95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2400" kern="0">
                <a:solidFill>
                  <a:schemeClr val="bg1">
                    <a:lumMod val="50000"/>
                  </a:schemeClr>
                </a:solidFill>
              </a:endParaRPr>
            </a:p>
          </p:txBody>
        </p:sp>
        <p:sp>
          <p:nvSpPr>
            <p:cNvPr id="199" name="Freeform 45">
              <a:extLst>
                <a:ext uri="{FF2B5EF4-FFF2-40B4-BE49-F238E27FC236}">
                  <a16:creationId xmlns:a16="http://schemas.microsoft.com/office/drawing/2014/main" id="{F5F89366-3C4D-4682-BA9A-04B72FE92B5D}"/>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9525">
              <a:solidFill>
                <a:schemeClr val="tx1"/>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2400" kern="0">
                <a:solidFill>
                  <a:schemeClr val="bg1">
                    <a:lumMod val="50000"/>
                  </a:schemeClr>
                </a:solidFill>
              </a:endParaRPr>
            </a:p>
          </p:txBody>
        </p:sp>
      </p:grpSp>
      <p:sp>
        <p:nvSpPr>
          <p:cNvPr id="200" name="Rectangle 199">
            <a:extLst>
              <a:ext uri="{FF2B5EF4-FFF2-40B4-BE49-F238E27FC236}">
                <a16:creationId xmlns:a16="http://schemas.microsoft.com/office/drawing/2014/main" id="{2F89308A-83EF-4507-B777-0B0B53792328}"/>
              </a:ext>
            </a:extLst>
          </p:cNvPr>
          <p:cNvSpPr/>
          <p:nvPr/>
        </p:nvSpPr>
        <p:spPr>
          <a:xfrm>
            <a:off x="7433608" y="4781000"/>
            <a:ext cx="708747" cy="249264"/>
          </a:xfrm>
          <a:prstGeom prst="rect">
            <a:avLst/>
          </a:prstGeom>
          <a:ln>
            <a:noFill/>
          </a:ln>
        </p:spPr>
        <p:txBody>
          <a:bodyPr wrap="none">
            <a:spAutoFit/>
          </a:bodyPr>
          <a:lstStyle/>
          <a:p>
            <a:pPr algn="ctr" defTabSz="914049">
              <a:spcAft>
                <a:spcPts val="300"/>
              </a:spcAft>
              <a:buSzPct val="90000"/>
              <a:defRPr/>
            </a:pPr>
            <a:r>
              <a:rPr lang="en-US" sz="1000" kern="0">
                <a:solidFill>
                  <a:srgbClr val="D86B34"/>
                </a:solidFill>
                <a:latin typeface="Segoe UI Semibold" panose="020B0702040204020203" pitchFamily="34" charset="0"/>
                <a:ea typeface="MS PGothic" panose="020B0600070205080204" pitchFamily="34" charset="-128"/>
                <a:cs typeface="Segoe UI Semibold" panose="020B0702040204020203" pitchFamily="34" charset="0"/>
              </a:rPr>
              <a:t>Hot Path</a:t>
            </a:r>
          </a:p>
        </p:txBody>
      </p:sp>
      <p:cxnSp>
        <p:nvCxnSpPr>
          <p:cNvPr id="184" name="Connector: Elbow 183">
            <a:extLst>
              <a:ext uri="{FF2B5EF4-FFF2-40B4-BE49-F238E27FC236}">
                <a16:creationId xmlns:a16="http://schemas.microsoft.com/office/drawing/2014/main" id="{B69CEFBD-8A3E-4E09-A950-42AB28233409}"/>
              </a:ext>
            </a:extLst>
          </p:cNvPr>
          <p:cNvCxnSpPr>
            <a:cxnSpLocks/>
          </p:cNvCxnSpPr>
          <p:nvPr/>
        </p:nvCxnSpPr>
        <p:spPr>
          <a:xfrm>
            <a:off x="4047540" y="2605432"/>
            <a:ext cx="2795247" cy="651093"/>
          </a:xfrm>
          <a:prstGeom prst="bentConnector3">
            <a:avLst>
              <a:gd name="adj1" fmla="val 44808"/>
            </a:avLst>
          </a:prstGeom>
          <a:ln w="12700">
            <a:solidFill>
              <a:schemeClr val="bg1">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A709812A-959B-4AA2-8DCA-64D870491A28}"/>
              </a:ext>
            </a:extLst>
          </p:cNvPr>
          <p:cNvCxnSpPr>
            <a:cxnSpLocks/>
          </p:cNvCxnSpPr>
          <p:nvPr/>
        </p:nvCxnSpPr>
        <p:spPr>
          <a:xfrm>
            <a:off x="3427649" y="5527260"/>
            <a:ext cx="4673947" cy="0"/>
          </a:xfrm>
          <a:prstGeom prst="straightConnector1">
            <a:avLst/>
          </a:prstGeom>
          <a:ln w="12700">
            <a:solidFill>
              <a:schemeClr val="bg1">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34CED3DF-28DB-4099-A377-437DEF83A0FF}"/>
              </a:ext>
            </a:extLst>
          </p:cNvPr>
          <p:cNvSpPr/>
          <p:nvPr/>
        </p:nvSpPr>
        <p:spPr>
          <a:xfrm>
            <a:off x="4318000" y="3674469"/>
            <a:ext cx="752130" cy="246221"/>
          </a:xfrm>
          <a:prstGeom prst="rect">
            <a:avLst/>
          </a:prstGeom>
          <a:ln>
            <a:noFill/>
          </a:ln>
        </p:spPr>
        <p:txBody>
          <a:bodyPr wrap="none">
            <a:spAutoFit/>
          </a:bodyPr>
          <a:lstStyle/>
          <a:p>
            <a:pPr algn="ctr" defTabSz="914049">
              <a:spcAft>
                <a:spcPts val="300"/>
              </a:spcAft>
              <a:buSzPct val="90000"/>
              <a:defRPr/>
            </a:pPr>
            <a:r>
              <a:rPr lang="en-US" sz="1000" kern="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Cold Path</a:t>
            </a:r>
          </a:p>
        </p:txBody>
      </p:sp>
    </p:spTree>
    <p:extLst>
      <p:ext uri="{BB962C8B-B14F-4D97-AF65-F5344CB8AC3E}">
        <p14:creationId xmlns:p14="http://schemas.microsoft.com/office/powerpoint/2010/main" val="5416166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olidFill>
                  <a:schemeClr val="bg1">
                    <a:lumMod val="50000"/>
                  </a:schemeClr>
                </a:solidFill>
                <a:latin typeface="Segoe UI Light" panose="020B0502040204020203" pitchFamily="34" charset="0"/>
                <a:cs typeface="Segoe UI Light" panose="020B0502040204020203" pitchFamily="34" charset="0"/>
              </a:rPr>
              <a:t>Resources</a:t>
            </a:r>
          </a:p>
        </p:txBody>
      </p:sp>
      <p:sp>
        <p:nvSpPr>
          <p:cNvPr id="4" name="Content Placeholder 3"/>
          <p:cNvSpPr>
            <a:spLocks noGrp="1"/>
          </p:cNvSpPr>
          <p:nvPr>
            <p:ph type="body" sz="quarter" idx="10"/>
          </p:nvPr>
        </p:nvSpPr>
        <p:spPr>
          <a:xfrm>
            <a:off x="269240" y="1297498"/>
            <a:ext cx="11653523" cy="1837426"/>
          </a:xfrm>
        </p:spPr>
        <p:txBody>
          <a:bodyPr/>
          <a:lstStyle/>
          <a:p>
            <a:pPr marL="0" indent="0">
              <a:buNone/>
            </a:pPr>
            <a:r>
              <a:rPr lang="en-US" sz="2400" b="1">
                <a:solidFill>
                  <a:schemeClr val="bg1">
                    <a:lumMod val="50000"/>
                  </a:schemeClr>
                </a:solidFill>
                <a:latin typeface="Segoe UI Light" panose="020B0502040204020203" pitchFamily="34" charset="0"/>
                <a:cs typeface="Segoe UI Light" panose="020B0502040204020203" pitchFamily="34" charset="0"/>
              </a:rPr>
              <a:t>Azure Data Architecture Guide</a:t>
            </a:r>
          </a:p>
          <a:p>
            <a:r>
              <a:rPr lang="en-US" sz="2400">
                <a:solidFill>
                  <a:schemeClr val="bg1">
                    <a:lumMod val="50000"/>
                  </a:schemeClr>
                </a:solidFill>
                <a:latin typeface="Segoe UI Light" panose="020B0502040204020203" pitchFamily="34" charset="0"/>
                <a:cs typeface="Segoe UI Light" panose="020B0502040204020203" pitchFamily="34" charset="0"/>
              </a:rPr>
              <a:t>https://docs.microsoft.com/en-us/azure/architecture/data-guide/</a:t>
            </a:r>
          </a:p>
          <a:p>
            <a:pPr marL="342900" indent="-342900">
              <a:buFont typeface="Wingdings" pitchFamily="2" charset="2"/>
              <a:buChar char="§"/>
            </a:pPr>
            <a:endParaRPr lang="en-US" sz="1800">
              <a:solidFill>
                <a:schemeClr val="bg1">
                  <a:lumMod val="50000"/>
                </a:schemeClr>
              </a:solidFill>
              <a:latin typeface="Segoe UI Light" panose="020B0502040204020203" pitchFamily="34" charset="0"/>
              <a:cs typeface="Segoe UI Light" panose="020B0502040204020203" pitchFamily="34" charset="0"/>
            </a:endParaRPr>
          </a:p>
          <a:p>
            <a:endParaRPr lang="en-US" sz="1800">
              <a:solidFill>
                <a:schemeClr val="bg1">
                  <a:lumMod val="50000"/>
                </a:schemeClr>
              </a:solidFill>
              <a:latin typeface="Segoe UI Light" panose="020B0502040204020203" pitchFamily="34" charset="0"/>
              <a:cs typeface="Segoe UI Light" panose="020B0502040204020203" pitchFamily="34" charset="0"/>
            </a:endParaRPr>
          </a:p>
          <a:p>
            <a:endParaRPr lang="en-US" sz="1800">
              <a:solidFill>
                <a:schemeClr val="bg1">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756484"/>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78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Introduction of first timers</a:t>
            </a:r>
          </a:p>
        </p:txBody>
      </p:sp>
      <p:sp>
        <p:nvSpPr>
          <p:cNvPr id="3" name="Text Placeholder 2"/>
          <p:cNvSpPr>
            <a:spLocks noGrp="1"/>
          </p:cNvSpPr>
          <p:nvPr>
            <p:ph type="body" sz="quarter" idx="10"/>
          </p:nvPr>
        </p:nvSpPr>
        <p:spPr>
          <a:xfrm>
            <a:off x="273211" y="1525982"/>
            <a:ext cx="11651870" cy="4440783"/>
          </a:xfrm>
        </p:spPr>
        <p:txBody>
          <a:bodyPr/>
          <a:lstStyle/>
          <a:p>
            <a:r>
              <a:rPr lang="en-US"/>
              <a:t>Please share your:</a:t>
            </a:r>
          </a:p>
          <a:p>
            <a:pPr marL="560241" indent="-560241">
              <a:buFont typeface="Arial" panose="020B0604020202020204" pitchFamily="34" charset="0"/>
              <a:buChar char="•"/>
            </a:pPr>
            <a:r>
              <a:rPr lang="en-US"/>
              <a:t>Name and background</a:t>
            </a:r>
          </a:p>
          <a:p>
            <a:pPr marL="560241" indent="-560241">
              <a:buFont typeface="Arial" panose="020B0604020202020204" pitchFamily="34" charset="0"/>
              <a:buChar char="•"/>
            </a:pPr>
            <a:r>
              <a:rPr lang="en-US"/>
              <a:t>Cloud experience, if any</a:t>
            </a:r>
          </a:p>
          <a:p>
            <a:r>
              <a:rPr lang="en-US" sz="3137">
                <a:solidFill>
                  <a:schemeClr val="bg1">
                    <a:lumMod val="50000"/>
                  </a:schemeClr>
                </a:solidFill>
                <a:latin typeface="+mn-lt"/>
              </a:rPr>
              <a:t>	Azure, AWS, Google, </a:t>
            </a:r>
            <a:r>
              <a:rPr lang="en-US" sz="3137" err="1">
                <a:solidFill>
                  <a:schemeClr val="bg1">
                    <a:lumMod val="50000"/>
                  </a:schemeClr>
                </a:solidFill>
                <a:latin typeface="+mn-lt"/>
              </a:rPr>
              <a:t>etc</a:t>
            </a:r>
            <a:r>
              <a:rPr lang="en-US" sz="3137">
                <a:solidFill>
                  <a:schemeClr val="bg1">
                    <a:lumMod val="50000"/>
                  </a:schemeClr>
                </a:solidFill>
                <a:latin typeface="+mn-lt"/>
              </a:rPr>
              <a:t>…</a:t>
            </a:r>
          </a:p>
          <a:p>
            <a:pPr marL="571390" indent="-571390">
              <a:buFont typeface="Arial" panose="020B0604020202020204" pitchFamily="34" charset="0"/>
              <a:buChar char="•"/>
            </a:pPr>
            <a:r>
              <a:rPr lang="en-US"/>
              <a:t>What are your expectations being here</a:t>
            </a:r>
          </a:p>
          <a:p>
            <a:r>
              <a:rPr lang="en-US" sz="3137">
                <a:solidFill>
                  <a:schemeClr val="bg1">
                    <a:lumMod val="50000"/>
                  </a:schemeClr>
                </a:solidFill>
                <a:latin typeface="+mn-lt"/>
              </a:rPr>
              <a:t>	i.e., how can this group help you?</a:t>
            </a:r>
          </a:p>
          <a:p>
            <a:pPr marL="571390" indent="-571390">
              <a:buFont typeface="Arial" panose="020B0604020202020204" pitchFamily="34" charset="0"/>
              <a:buChar char="•"/>
            </a:pPr>
            <a:r>
              <a:rPr lang="en-US"/>
              <a:t>Fun fact</a:t>
            </a:r>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4</a:t>
            </a:fld>
            <a:endParaRPr lang="en-IN">
              <a:solidFill>
                <a:srgbClr val="505050"/>
              </a:solidFill>
              <a:latin typeface="Segoe UI"/>
            </a:endParaRPr>
          </a:p>
        </p:txBody>
      </p:sp>
    </p:spTree>
    <p:extLst>
      <p:ext uri="{BB962C8B-B14F-4D97-AF65-F5344CB8AC3E}">
        <p14:creationId xmlns:p14="http://schemas.microsoft.com/office/powerpoint/2010/main" val="37987659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Upcoming Events</a:t>
            </a:r>
          </a:p>
        </p:txBody>
      </p:sp>
      <p:sp>
        <p:nvSpPr>
          <p:cNvPr id="3" name="Text Placeholder 2"/>
          <p:cNvSpPr>
            <a:spLocks noGrp="1"/>
          </p:cNvSpPr>
          <p:nvPr>
            <p:ph type="body" sz="quarter" idx="10"/>
          </p:nvPr>
        </p:nvSpPr>
        <p:spPr>
          <a:xfrm>
            <a:off x="270890" y="1189495"/>
            <a:ext cx="11651870" cy="5771901"/>
          </a:xfrm>
        </p:spPr>
        <p:txBody>
          <a:bodyPr/>
          <a:lstStyle/>
          <a:p>
            <a:r>
              <a:rPr lang="en-US"/>
              <a:t>User Groups</a:t>
            </a:r>
          </a:p>
          <a:p>
            <a:pPr marL="560241" indent="-560241">
              <a:buFont typeface="Arial" panose="020B0604020202020204" pitchFamily="34" charset="0"/>
              <a:buChar char="•"/>
            </a:pPr>
            <a:r>
              <a:rPr lang="en-US" sz="3529"/>
              <a:t>June 13 – TBD</a:t>
            </a:r>
          </a:p>
          <a:p>
            <a:pPr marL="560241" indent="-560241">
              <a:buFont typeface="Arial" panose="020B0604020202020204" pitchFamily="34" charset="0"/>
              <a:buChar char="•"/>
            </a:pPr>
            <a:r>
              <a:rPr lang="en-US" sz="3529"/>
              <a:t>July 11 – TBD</a:t>
            </a:r>
          </a:p>
          <a:p>
            <a:endParaRPr lang="en-US" sz="3921"/>
          </a:p>
          <a:p>
            <a:r>
              <a:rPr lang="en-US" sz="3921"/>
              <a:t>Other notable events</a:t>
            </a:r>
          </a:p>
          <a:p>
            <a:pPr marL="560241" indent="-560241">
              <a:buFont typeface="Arial" panose="020B0604020202020204" pitchFamily="34" charset="0"/>
              <a:buChar char="•"/>
            </a:pPr>
            <a:r>
              <a:rPr lang="en-US" sz="3529"/>
              <a:t>May 25</a:t>
            </a:r>
            <a:r>
              <a:rPr lang="en-US" sz="3529" baseline="30000"/>
              <a:t>th</a:t>
            </a:r>
            <a:r>
              <a:rPr lang="en-US" sz="3529"/>
              <a:t> – GDPR goes into effect</a:t>
            </a:r>
          </a:p>
          <a:p>
            <a:pPr marL="560241" indent="-560241">
              <a:buFont typeface="Arial" panose="020B0604020202020204" pitchFamily="34" charset="0"/>
              <a:buChar char="•"/>
            </a:pPr>
            <a:r>
              <a:rPr lang="en-US" sz="3529"/>
              <a:t>Sept 24-28th Microsoft Ignite, Orlando</a:t>
            </a:r>
          </a:p>
          <a:p>
            <a:pPr marL="560241" indent="-560241">
              <a:buFont typeface="Arial" panose="020B0604020202020204" pitchFamily="34" charset="0"/>
              <a:buChar char="•"/>
            </a:pPr>
            <a:endParaRPr lang="en-US"/>
          </a:p>
          <a:p>
            <a:endParaRPr lang="en-US" sz="3921"/>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5</a:t>
            </a:fld>
            <a:endParaRPr lang="en-IN">
              <a:solidFill>
                <a:srgbClr val="505050"/>
              </a:solidFill>
              <a:latin typeface="Segoe UI"/>
            </a:endParaRPr>
          </a:p>
        </p:txBody>
      </p:sp>
    </p:spTree>
    <p:extLst>
      <p:ext uri="{BB962C8B-B14F-4D97-AF65-F5344CB8AC3E}">
        <p14:creationId xmlns:p14="http://schemas.microsoft.com/office/powerpoint/2010/main" val="2813193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Upcoming Events</a:t>
            </a:r>
          </a:p>
        </p:txBody>
      </p:sp>
      <p:sp>
        <p:nvSpPr>
          <p:cNvPr id="3" name="Text Placeholder 2"/>
          <p:cNvSpPr>
            <a:spLocks noGrp="1"/>
          </p:cNvSpPr>
          <p:nvPr>
            <p:ph type="body" sz="quarter" idx="10"/>
          </p:nvPr>
        </p:nvSpPr>
        <p:spPr>
          <a:xfrm>
            <a:off x="270890" y="1189495"/>
            <a:ext cx="11651870" cy="2054986"/>
          </a:xfrm>
        </p:spPr>
        <p:txBody>
          <a:bodyPr/>
          <a:lstStyle/>
          <a:p>
            <a:r>
              <a:rPr lang="en-US" sz="3600"/>
              <a:t>Detroit MTC Events</a:t>
            </a:r>
          </a:p>
          <a:p>
            <a:endParaRPr lang="en-US" sz="3921"/>
          </a:p>
          <a:p>
            <a:endParaRPr lang="en-US" sz="3921"/>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6</a:t>
            </a:fld>
            <a:endParaRPr lang="en-IN">
              <a:solidFill>
                <a:srgbClr val="505050"/>
              </a:solidFill>
              <a:latin typeface="Segoe UI"/>
            </a:endParaRPr>
          </a:p>
        </p:txBody>
      </p:sp>
      <p:pic>
        <p:nvPicPr>
          <p:cNvPr id="5" name="Picture 4">
            <a:extLst>
              <a:ext uri="{FF2B5EF4-FFF2-40B4-BE49-F238E27FC236}">
                <a16:creationId xmlns:a16="http://schemas.microsoft.com/office/drawing/2014/main" id="{7A70A88A-0A0D-4C14-9090-B3F68BCE24EF}"/>
              </a:ext>
            </a:extLst>
          </p:cNvPr>
          <p:cNvPicPr>
            <a:picLocks noChangeAspect="1"/>
          </p:cNvPicPr>
          <p:nvPr/>
        </p:nvPicPr>
        <p:blipFill>
          <a:blip r:embed="rId3"/>
          <a:stretch>
            <a:fillRect/>
          </a:stretch>
        </p:blipFill>
        <p:spPr>
          <a:xfrm>
            <a:off x="2253342" y="1884170"/>
            <a:ext cx="6988631" cy="4973830"/>
          </a:xfrm>
          <a:prstGeom prst="rect">
            <a:avLst/>
          </a:prstGeom>
        </p:spPr>
      </p:pic>
    </p:spTree>
    <p:extLst>
      <p:ext uri="{BB962C8B-B14F-4D97-AF65-F5344CB8AC3E}">
        <p14:creationId xmlns:p14="http://schemas.microsoft.com/office/powerpoint/2010/main" val="26126289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E9856-D99B-4AB5-8751-5302B18C8C7E}"/>
              </a:ext>
            </a:extLst>
          </p:cNvPr>
          <p:cNvSpPr/>
          <p:nvPr/>
        </p:nvSpPr>
        <p:spPr>
          <a:xfrm>
            <a:off x="351244" y="246847"/>
            <a:ext cx="8135364" cy="720095"/>
          </a:xfrm>
          <a:prstGeom prst="rect">
            <a:avLst/>
          </a:prstGeom>
        </p:spPr>
        <p:txBody>
          <a:bodyPr wrap="square">
            <a:spAutoFit/>
          </a:bodyPr>
          <a:lstStyle/>
          <a:p>
            <a:pPr defTabSz="914225" fontAlgn="base">
              <a:defRPr/>
            </a:pPr>
            <a:r>
              <a:rPr lang="en-US" sz="4000">
                <a:solidFill>
                  <a:srgbClr val="0072C6"/>
                </a:solidFill>
                <a:latin typeface="Segoe UI Light" panose="020B0502040204020203" pitchFamily="34" charset="0"/>
              </a:rPr>
              <a:t>Azure Training and Certification</a:t>
            </a:r>
          </a:p>
        </p:txBody>
      </p:sp>
      <p:sp>
        <p:nvSpPr>
          <p:cNvPr id="3" name="TextBox 2">
            <a:extLst>
              <a:ext uri="{FF2B5EF4-FFF2-40B4-BE49-F238E27FC236}">
                <a16:creationId xmlns:a16="http://schemas.microsoft.com/office/drawing/2014/main" id="{07930ED2-0584-4EB4-80FC-175DA66F391B}"/>
              </a:ext>
            </a:extLst>
          </p:cNvPr>
          <p:cNvSpPr txBox="1"/>
          <p:nvPr/>
        </p:nvSpPr>
        <p:spPr>
          <a:xfrm>
            <a:off x="351243" y="1051624"/>
            <a:ext cx="8174796" cy="468972"/>
          </a:xfrm>
          <a:prstGeom prst="rect">
            <a:avLst/>
          </a:prstGeom>
          <a:noFill/>
        </p:spPr>
        <p:txBody>
          <a:bodyPr wrap="none" rtlCol="0">
            <a:spAutoFit/>
          </a:bodyPr>
          <a:lstStyle/>
          <a:p>
            <a:pPr defTabSz="914225">
              <a:defRPr/>
            </a:pPr>
            <a:r>
              <a:rPr lang="en-US" sz="2400">
                <a:solidFill>
                  <a:srgbClr val="000000"/>
                </a:solidFill>
                <a:latin typeface="Segoe UI"/>
              </a:rPr>
              <a:t>New learning resources: </a:t>
            </a:r>
            <a:r>
              <a:rPr lang="en-US" sz="2400" b="1">
                <a:solidFill>
                  <a:srgbClr val="000000"/>
                </a:solidFill>
                <a:latin typeface="Segoe UI"/>
                <a:hlinkClick r:id="rId3"/>
              </a:rPr>
              <a:t>https://aka.ms/azure-learning</a:t>
            </a:r>
            <a:r>
              <a:rPr lang="en-US" sz="2400" b="1">
                <a:solidFill>
                  <a:srgbClr val="000000"/>
                </a:solidFill>
                <a:latin typeface="Segoe UI"/>
              </a:rPr>
              <a:t>  </a:t>
            </a:r>
            <a:endParaRPr lang="en-US" sz="2400">
              <a:solidFill>
                <a:srgbClr val="000000"/>
              </a:solidFill>
              <a:latin typeface="Segoe UI"/>
            </a:endParaRPr>
          </a:p>
        </p:txBody>
      </p:sp>
      <p:grpSp>
        <p:nvGrpSpPr>
          <p:cNvPr id="45" name="Group 44">
            <a:extLst>
              <a:ext uri="{FF2B5EF4-FFF2-40B4-BE49-F238E27FC236}">
                <a16:creationId xmlns:a16="http://schemas.microsoft.com/office/drawing/2014/main" id="{6DB0A318-7ECA-4FBD-AAAA-025ED49FD516}"/>
              </a:ext>
            </a:extLst>
          </p:cNvPr>
          <p:cNvGrpSpPr/>
          <p:nvPr/>
        </p:nvGrpSpPr>
        <p:grpSpPr>
          <a:xfrm>
            <a:off x="865" y="2092444"/>
            <a:ext cx="12190272" cy="5275530"/>
            <a:chOff x="-1" y="1704326"/>
            <a:chExt cx="12192001" cy="5276278"/>
          </a:xfrm>
        </p:grpSpPr>
        <p:sp>
          <p:nvSpPr>
            <p:cNvPr id="39" name="Rectangle 38">
              <a:extLst>
                <a:ext uri="{FF2B5EF4-FFF2-40B4-BE49-F238E27FC236}">
                  <a16:creationId xmlns:a16="http://schemas.microsoft.com/office/drawing/2014/main" id="{180BE227-51FB-47DB-83C3-C4525B662002}"/>
                </a:ext>
              </a:extLst>
            </p:cNvPr>
            <p:cNvSpPr/>
            <p:nvPr/>
          </p:nvSpPr>
          <p:spPr>
            <a:xfrm>
              <a:off x="-1" y="1704330"/>
              <a:ext cx="4026048" cy="4778997"/>
            </a:xfrm>
            <a:prstGeom prst="rect">
              <a:avLst/>
            </a:prstGeom>
            <a:solidFill>
              <a:srgbClr val="00206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40" name="Rectangle 39">
              <a:extLst>
                <a:ext uri="{FF2B5EF4-FFF2-40B4-BE49-F238E27FC236}">
                  <a16:creationId xmlns:a16="http://schemas.microsoft.com/office/drawing/2014/main" id="{AF64A8F9-699C-4B13-BC10-C1AD43A573D5}"/>
                </a:ext>
              </a:extLst>
            </p:cNvPr>
            <p:cNvSpPr/>
            <p:nvPr/>
          </p:nvSpPr>
          <p:spPr>
            <a:xfrm flipV="1">
              <a:off x="-1" y="1704326"/>
              <a:ext cx="4026048" cy="1166437"/>
            </a:xfrm>
            <a:prstGeom prst="rect">
              <a:avLst/>
            </a:prstGeom>
            <a:solidFill>
              <a:srgbClr val="00B0F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41" name="Text Placeholder 1">
              <a:extLst>
                <a:ext uri="{FF2B5EF4-FFF2-40B4-BE49-F238E27FC236}">
                  <a16:creationId xmlns:a16="http://schemas.microsoft.com/office/drawing/2014/main" id="{26270793-0967-4299-B982-213F9C867AAC}"/>
                </a:ext>
              </a:extLst>
            </p:cNvPr>
            <p:cNvSpPr txBox="1">
              <a:spLocks/>
            </p:cNvSpPr>
            <p:nvPr/>
          </p:nvSpPr>
          <p:spPr>
            <a:xfrm>
              <a:off x="441725" y="3235888"/>
              <a:ext cx="3098296" cy="3070340"/>
            </a:xfrm>
            <a:prstGeom prst="rect">
              <a:avLst/>
            </a:prstGeom>
          </p:spPr>
          <p:txBody>
            <a:bodyPr vert="horz" lIns="0" tIns="0" rIns="0" bIns="0" rtlCol="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1961">
                  <a:gradFill>
                    <a:gsLst>
                      <a:gs pos="2655">
                        <a:srgbClr val="FFFFFF"/>
                      </a:gs>
                      <a:gs pos="14159">
                        <a:srgbClr val="FFFFFF"/>
                      </a:gs>
                    </a:gsLst>
                    <a:lin ang="5400000" scaled="1"/>
                  </a:gradFill>
                </a:rPr>
                <a:t>Azure learning paths by job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functions to build practical job skills</a:t>
              </a:r>
            </a:p>
            <a:p>
              <a:pPr defTabSz="498507">
                <a:defRPr/>
              </a:pPr>
              <a:endParaRPr lang="en-US" sz="1961">
                <a:gradFill>
                  <a:gsLst>
                    <a:gs pos="2655">
                      <a:srgbClr val="FFFFFF"/>
                    </a:gs>
                    <a:gs pos="14159">
                      <a:srgbClr val="FFFFFF"/>
                    </a:gs>
                  </a:gsLst>
                  <a:lin ang="5400000" scaled="1"/>
                </a:gradFill>
              </a:endParaRPr>
            </a:p>
            <a:p>
              <a:pPr defTabSz="498507">
                <a:defRPr/>
              </a:pPr>
              <a:endParaRPr lang="en-US" sz="784">
                <a:gradFill>
                  <a:gsLst>
                    <a:gs pos="2655">
                      <a:srgbClr val="FFFFFF"/>
                    </a:gs>
                    <a:gs pos="14159">
                      <a:srgbClr val="FFFFFF"/>
                    </a:gs>
                  </a:gsLst>
                  <a:lin ang="5400000" scaled="1"/>
                </a:gradFill>
              </a:endParaRPr>
            </a:p>
            <a:p>
              <a:pPr defTabSz="498507">
                <a:defRPr/>
              </a:pPr>
              <a:r>
                <a:rPr lang="en-US" sz="1567">
                  <a:gradFill>
                    <a:gsLst>
                      <a:gs pos="2655">
                        <a:srgbClr val="FFFFFF"/>
                      </a:gs>
                      <a:gs pos="14159">
                        <a:srgbClr val="FFFFFF"/>
                      </a:gs>
                    </a:gsLst>
                    <a:lin ang="5400000" scaled="1"/>
                  </a:gradFill>
                  <a:latin typeface="Segoe UI Semibold" panose="020B0702040204020203" pitchFamily="34" charset="0"/>
                  <a:cs typeface="Segoe UI Semibold" panose="020B0702040204020203" pitchFamily="34" charset="0"/>
                </a:rPr>
                <a:t>For technical professionals: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On-premises IT</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Hybrid IT</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Developers (.NET, Node.js)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AWS professionals</a:t>
              </a:r>
            </a:p>
          </p:txBody>
        </p:sp>
        <p:sp>
          <p:nvSpPr>
            <p:cNvPr id="42" name="Text Placeholder 2">
              <a:extLst>
                <a:ext uri="{FF2B5EF4-FFF2-40B4-BE49-F238E27FC236}">
                  <a16:creationId xmlns:a16="http://schemas.microsoft.com/office/drawing/2014/main" id="{0EE32BFC-2D57-409D-835A-7F8C98B211E6}"/>
                </a:ext>
              </a:extLst>
            </p:cNvPr>
            <p:cNvSpPr txBox="1">
              <a:spLocks/>
            </p:cNvSpPr>
            <p:nvPr/>
          </p:nvSpPr>
          <p:spPr>
            <a:xfrm>
              <a:off x="414244" y="2133472"/>
              <a:ext cx="3211258" cy="408956"/>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3528">
                  <a:gradFill>
                    <a:gsLst>
                      <a:gs pos="2655">
                        <a:srgbClr val="FFFFFF"/>
                      </a:gs>
                      <a:gs pos="14159">
                        <a:srgbClr val="FFFFFF"/>
                      </a:gs>
                    </a:gsLst>
                    <a:lin ang="5400000" scaled="1"/>
                  </a:gradFill>
                  <a:latin typeface="Segoe UI Light"/>
                </a:rPr>
                <a:t>Learning Paths</a:t>
              </a:r>
            </a:p>
          </p:txBody>
        </p:sp>
        <p:cxnSp>
          <p:nvCxnSpPr>
            <p:cNvPr id="43" name="Straight Connector 42">
              <a:extLst>
                <a:ext uri="{FF2B5EF4-FFF2-40B4-BE49-F238E27FC236}">
                  <a16:creationId xmlns:a16="http://schemas.microsoft.com/office/drawing/2014/main" id="{1F752284-AAE9-4BDA-9DE0-51738B7C43F6}"/>
                </a:ext>
              </a:extLst>
            </p:cNvPr>
            <p:cNvCxnSpPr/>
            <p:nvPr/>
          </p:nvCxnSpPr>
          <p:spPr>
            <a:xfrm>
              <a:off x="441724" y="4500939"/>
              <a:ext cx="365705" cy="0"/>
            </a:xfrm>
            <a:prstGeom prst="line">
              <a:avLst/>
            </a:prstGeom>
            <a:noFill/>
            <a:ln w="25400" cap="flat" cmpd="sng" algn="ctr">
              <a:solidFill>
                <a:srgbClr val="FFFFFF"/>
              </a:solidFill>
              <a:prstDash val="solid"/>
            </a:ln>
            <a:effectLst/>
            <a:extLst>
              <a:ext uri="{909E8E84-426E-40DD-AFC4-6F175D3DCCD1}">
                <a14:hiddenFill xmlns:a14="http://schemas.microsoft.com/office/drawing/2010/main">
                  <a:solidFill>
                    <a:srgbClr val="FFFFFF"/>
                  </a:solidFill>
                </a14:hiddenFill>
              </a:ext>
            </a:extLst>
          </p:spPr>
        </p:cxnSp>
        <p:sp>
          <p:nvSpPr>
            <p:cNvPr id="34" name="Rectangle 33">
              <a:extLst>
                <a:ext uri="{FF2B5EF4-FFF2-40B4-BE49-F238E27FC236}">
                  <a16:creationId xmlns:a16="http://schemas.microsoft.com/office/drawing/2014/main" id="{3DB8F6CE-518F-42A7-92B2-41234E38C864}"/>
                </a:ext>
              </a:extLst>
            </p:cNvPr>
            <p:cNvSpPr/>
            <p:nvPr/>
          </p:nvSpPr>
          <p:spPr>
            <a:xfrm>
              <a:off x="4082975" y="1704330"/>
              <a:ext cx="4026048" cy="4778997"/>
            </a:xfrm>
            <a:prstGeom prst="rect">
              <a:avLst/>
            </a:prstGeom>
            <a:solidFill>
              <a:srgbClr val="00206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5" name="Rectangle 34">
              <a:extLst>
                <a:ext uri="{FF2B5EF4-FFF2-40B4-BE49-F238E27FC236}">
                  <a16:creationId xmlns:a16="http://schemas.microsoft.com/office/drawing/2014/main" id="{2B66D602-7A68-42BC-B324-C4F4985AD189}"/>
                </a:ext>
              </a:extLst>
            </p:cNvPr>
            <p:cNvSpPr/>
            <p:nvPr/>
          </p:nvSpPr>
          <p:spPr>
            <a:xfrm flipV="1">
              <a:off x="4082975" y="1704326"/>
              <a:ext cx="4026048" cy="1166438"/>
            </a:xfrm>
            <a:prstGeom prst="rect">
              <a:avLst/>
            </a:prstGeom>
            <a:solidFill>
              <a:srgbClr val="00B0F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6" name="Text Placeholder 1">
              <a:extLst>
                <a:ext uri="{FF2B5EF4-FFF2-40B4-BE49-F238E27FC236}">
                  <a16:creationId xmlns:a16="http://schemas.microsoft.com/office/drawing/2014/main" id="{37D58BDA-F6BB-4DB1-83E6-A149D451C0DA}"/>
                </a:ext>
              </a:extLst>
            </p:cNvPr>
            <p:cNvSpPr txBox="1">
              <a:spLocks/>
            </p:cNvSpPr>
            <p:nvPr/>
          </p:nvSpPr>
          <p:spPr>
            <a:xfrm>
              <a:off x="4524702" y="3235888"/>
              <a:ext cx="3183777" cy="3744716"/>
            </a:xfrm>
            <a:prstGeom prst="rect">
              <a:avLst/>
            </a:prstGeom>
          </p:spPr>
          <p:txBody>
            <a:bodyPr vert="horz" lIns="0" tIns="0" rIns="0" bIns="0" rtlCol="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1961">
                  <a:gradFill>
                    <a:gsLst>
                      <a:gs pos="2655">
                        <a:srgbClr val="FFFFFF"/>
                      </a:gs>
                      <a:gs pos="14159">
                        <a:srgbClr val="FFFFFF"/>
                      </a:gs>
                    </a:gsLst>
                    <a:lin ang="5400000" scaled="1"/>
                  </a:gradFill>
                </a:rPr>
                <a:t>Advanced training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provided by Learning Partners</a:t>
              </a:r>
            </a:p>
            <a:p>
              <a:pPr defTabSz="498507">
                <a:defRPr/>
              </a:pPr>
              <a:endParaRPr lang="en-US" sz="1961">
                <a:gradFill>
                  <a:gsLst>
                    <a:gs pos="2655">
                      <a:srgbClr val="FFFFFF"/>
                    </a:gs>
                    <a:gs pos="14159">
                      <a:srgbClr val="FFFFFF"/>
                    </a:gs>
                  </a:gsLst>
                  <a:lin ang="5400000" scaled="1"/>
                </a:gradFill>
              </a:endParaRPr>
            </a:p>
            <a:p>
              <a:pPr defTabSz="498507">
                <a:defRPr/>
              </a:pPr>
              <a:endParaRPr lang="en-US" sz="784">
                <a:gradFill>
                  <a:gsLst>
                    <a:gs pos="2655">
                      <a:srgbClr val="FFFFFF"/>
                    </a:gs>
                    <a:gs pos="14159">
                      <a:srgbClr val="FFFFFF"/>
                    </a:gs>
                  </a:gsLst>
                  <a:lin ang="5400000" scaled="1"/>
                </a:gradFill>
              </a:endParaRPr>
            </a:p>
            <a:p>
              <a:pPr defTabSz="498507">
                <a:defRPr/>
              </a:pPr>
              <a:r>
                <a:rPr lang="en-US" sz="1567">
                  <a:gradFill>
                    <a:gsLst>
                      <a:gs pos="2655">
                        <a:srgbClr val="FFFFFF"/>
                      </a:gs>
                      <a:gs pos="14159">
                        <a:srgbClr val="FFFFFF"/>
                      </a:gs>
                    </a:gsLst>
                    <a:lin ang="5400000" scaled="1"/>
                  </a:gradFill>
                  <a:latin typeface="Segoe UI Semibold" panose="020B0702040204020203" pitchFamily="34" charset="0"/>
                  <a:cs typeface="Segoe UI Semibold" panose="020B0702040204020203" pitchFamily="34" charset="0"/>
                </a:rPr>
                <a:t>For technical professionals: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Wanting deeper learning</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Starting a new IT role</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Companies requiring </a:t>
              </a:r>
              <a:br>
                <a:rPr lang="en-US" sz="1567">
                  <a:gradFill>
                    <a:gsLst>
                      <a:gs pos="2655">
                        <a:srgbClr val="FFFFFF"/>
                      </a:gs>
                      <a:gs pos="14159">
                        <a:srgbClr val="FFFFFF"/>
                      </a:gs>
                    </a:gsLst>
                    <a:lin ang="5400000" scaled="1"/>
                  </a:gradFill>
                </a:rPr>
              </a:br>
              <a:r>
                <a:rPr lang="en-US" sz="1567">
                  <a:gradFill>
                    <a:gsLst>
                      <a:gs pos="2655">
                        <a:srgbClr val="FFFFFF"/>
                      </a:gs>
                      <a:gs pos="14159">
                        <a:srgbClr val="FFFFFF"/>
                      </a:gs>
                    </a:gsLst>
                    <a:lin ang="5400000" scaled="1"/>
                  </a:gradFill>
                </a:rPr>
                <a:t>training for IT teams</a:t>
              </a:r>
            </a:p>
          </p:txBody>
        </p:sp>
        <p:sp>
          <p:nvSpPr>
            <p:cNvPr id="37" name="Text Placeholder 2">
              <a:extLst>
                <a:ext uri="{FF2B5EF4-FFF2-40B4-BE49-F238E27FC236}">
                  <a16:creationId xmlns:a16="http://schemas.microsoft.com/office/drawing/2014/main" id="{05E53339-C405-4249-A8EC-231CA92DBA4D}"/>
                </a:ext>
              </a:extLst>
            </p:cNvPr>
            <p:cNvSpPr txBox="1">
              <a:spLocks/>
            </p:cNvSpPr>
            <p:nvPr/>
          </p:nvSpPr>
          <p:spPr>
            <a:xfrm>
              <a:off x="4497222" y="2133472"/>
              <a:ext cx="3211258" cy="408956"/>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3528">
                  <a:gradFill>
                    <a:gsLst>
                      <a:gs pos="2655">
                        <a:srgbClr val="FFFFFF"/>
                      </a:gs>
                      <a:gs pos="14159">
                        <a:srgbClr val="FFFFFF"/>
                      </a:gs>
                    </a:gsLst>
                    <a:lin ang="5400000" scaled="1"/>
                  </a:gradFill>
                  <a:latin typeface="Segoe UI Light"/>
                </a:rPr>
                <a:t>Advanced skills</a:t>
              </a:r>
            </a:p>
          </p:txBody>
        </p:sp>
        <p:cxnSp>
          <p:nvCxnSpPr>
            <p:cNvPr id="38" name="Straight Connector 37">
              <a:extLst>
                <a:ext uri="{FF2B5EF4-FFF2-40B4-BE49-F238E27FC236}">
                  <a16:creationId xmlns:a16="http://schemas.microsoft.com/office/drawing/2014/main" id="{3E4056FC-773E-4EA7-B2F0-D46BC9696707}"/>
                </a:ext>
              </a:extLst>
            </p:cNvPr>
            <p:cNvCxnSpPr/>
            <p:nvPr/>
          </p:nvCxnSpPr>
          <p:spPr>
            <a:xfrm>
              <a:off x="4524703" y="4500939"/>
              <a:ext cx="365705" cy="0"/>
            </a:xfrm>
            <a:prstGeom prst="line">
              <a:avLst/>
            </a:prstGeom>
            <a:noFill/>
            <a:ln w="25400" cap="flat" cmpd="sng" algn="ctr">
              <a:solidFill>
                <a:srgbClr val="FFFFFF"/>
              </a:solidFill>
              <a:prstDash val="solid"/>
            </a:ln>
            <a:effectLst/>
            <a:extLst>
              <a:ext uri="{909E8E84-426E-40DD-AFC4-6F175D3DCCD1}">
                <a14:hiddenFill xmlns:a14="http://schemas.microsoft.com/office/drawing/2010/main">
                  <a:solidFill>
                    <a:srgbClr val="FFFFFF"/>
                  </a:solidFill>
                </a14:hiddenFill>
              </a:ext>
            </a:extLst>
          </p:spPr>
        </p:cxnSp>
        <p:sp>
          <p:nvSpPr>
            <p:cNvPr id="29" name="Rectangle 28">
              <a:extLst>
                <a:ext uri="{FF2B5EF4-FFF2-40B4-BE49-F238E27FC236}">
                  <a16:creationId xmlns:a16="http://schemas.microsoft.com/office/drawing/2014/main" id="{EEBDEB16-DF38-4E8C-9A0A-94DEF0D0AF66}"/>
                </a:ext>
              </a:extLst>
            </p:cNvPr>
            <p:cNvSpPr/>
            <p:nvPr/>
          </p:nvSpPr>
          <p:spPr>
            <a:xfrm>
              <a:off x="8165952" y="1704330"/>
              <a:ext cx="4026048" cy="4778998"/>
            </a:xfrm>
            <a:prstGeom prst="rect">
              <a:avLst/>
            </a:prstGeom>
            <a:solidFill>
              <a:srgbClr val="00206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0" name="Rectangle 29">
              <a:extLst>
                <a:ext uri="{FF2B5EF4-FFF2-40B4-BE49-F238E27FC236}">
                  <a16:creationId xmlns:a16="http://schemas.microsoft.com/office/drawing/2014/main" id="{41F5869C-8132-4AC9-9F0A-6E191DA1535B}"/>
                </a:ext>
              </a:extLst>
            </p:cNvPr>
            <p:cNvSpPr/>
            <p:nvPr/>
          </p:nvSpPr>
          <p:spPr>
            <a:xfrm flipV="1">
              <a:off x="8165952" y="1704326"/>
              <a:ext cx="4026048" cy="1166438"/>
            </a:xfrm>
            <a:prstGeom prst="rect">
              <a:avLst/>
            </a:prstGeom>
            <a:solidFill>
              <a:srgbClr val="00B0F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1" name="Text Placeholder 1">
              <a:extLst>
                <a:ext uri="{FF2B5EF4-FFF2-40B4-BE49-F238E27FC236}">
                  <a16:creationId xmlns:a16="http://schemas.microsoft.com/office/drawing/2014/main" id="{B488A3A2-8B49-4E9C-8F22-B7A7553B1A79}"/>
                </a:ext>
              </a:extLst>
            </p:cNvPr>
            <p:cNvSpPr txBox="1">
              <a:spLocks/>
            </p:cNvSpPr>
            <p:nvPr/>
          </p:nvSpPr>
          <p:spPr>
            <a:xfrm>
              <a:off x="8607678" y="3235888"/>
              <a:ext cx="3472714" cy="3646027"/>
            </a:xfrm>
            <a:prstGeom prst="rect">
              <a:avLst/>
            </a:prstGeom>
          </p:spPr>
          <p:txBody>
            <a:bodyPr vert="horz" lIns="0" tIns="0" rIns="0" bIns="0" rtlCol="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1961">
                  <a:gradFill>
                    <a:gsLst>
                      <a:gs pos="2655">
                        <a:srgbClr val="FFFFFF"/>
                      </a:gs>
                      <a:gs pos="14159">
                        <a:srgbClr val="FFFFFF"/>
                      </a:gs>
                    </a:gsLst>
                    <a:lin ang="5400000" scaled="1"/>
                  </a:gradFill>
                </a:rPr>
                <a:t>Microsoft Certified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Professional (MCP) exam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bundle aligned to job roles</a:t>
              </a:r>
            </a:p>
            <a:p>
              <a:pPr defTabSz="498507">
                <a:defRPr/>
              </a:pPr>
              <a:endParaRPr lang="en-US" sz="2745">
                <a:gradFill>
                  <a:gsLst>
                    <a:gs pos="2655">
                      <a:srgbClr val="FFFFFF"/>
                    </a:gs>
                    <a:gs pos="14159">
                      <a:srgbClr val="FFFFFF"/>
                    </a:gs>
                  </a:gsLst>
                  <a:lin ang="5400000" scaled="1"/>
                </a:gradFill>
              </a:endParaRPr>
            </a:p>
            <a:p>
              <a:pPr defTabSz="498507">
                <a:defRPr/>
              </a:pPr>
              <a:r>
                <a:rPr lang="en-US" sz="1567">
                  <a:gradFill>
                    <a:gsLst>
                      <a:gs pos="2655">
                        <a:srgbClr val="FFFFFF"/>
                      </a:gs>
                      <a:gs pos="14159">
                        <a:srgbClr val="FFFFFF"/>
                      </a:gs>
                    </a:gsLst>
                    <a:lin ang="5400000" scaled="1"/>
                  </a:gradFill>
                  <a:latin typeface="Segoe UI Semibold" panose="020B0702040204020203" pitchFamily="34" charset="0"/>
                  <a:cs typeface="Segoe UI Semibold" panose="020B0702040204020203" pitchFamily="34" charset="0"/>
                </a:rPr>
                <a:t>For technical professionals: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Seeking to validate their skills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Needing high-value credential to </a:t>
              </a:r>
              <a:br>
                <a:rPr lang="en-US" sz="1567">
                  <a:gradFill>
                    <a:gsLst>
                      <a:gs pos="2655">
                        <a:srgbClr val="FFFFFF"/>
                      </a:gs>
                      <a:gs pos="14159">
                        <a:srgbClr val="FFFFFF"/>
                      </a:gs>
                    </a:gsLst>
                    <a:lin ang="5400000" scaled="1"/>
                  </a:gradFill>
                </a:rPr>
              </a:br>
              <a:r>
                <a:rPr lang="en-US" sz="1567">
                  <a:gradFill>
                    <a:gsLst>
                      <a:gs pos="2655">
                        <a:srgbClr val="FFFFFF"/>
                      </a:gs>
                      <a:gs pos="14159">
                        <a:srgbClr val="FFFFFF"/>
                      </a:gs>
                    </a:gsLst>
                    <a:lin ang="5400000" scaled="1"/>
                  </a:gradFill>
                </a:rPr>
                <a:t>demonstrate achievement </a:t>
              </a:r>
            </a:p>
          </p:txBody>
        </p:sp>
        <p:sp>
          <p:nvSpPr>
            <p:cNvPr id="32" name="Text Placeholder 2">
              <a:extLst>
                <a:ext uri="{FF2B5EF4-FFF2-40B4-BE49-F238E27FC236}">
                  <a16:creationId xmlns:a16="http://schemas.microsoft.com/office/drawing/2014/main" id="{D0CF03EB-20F6-4E87-B8AC-59010C69935C}"/>
                </a:ext>
              </a:extLst>
            </p:cNvPr>
            <p:cNvSpPr txBox="1">
              <a:spLocks/>
            </p:cNvSpPr>
            <p:nvPr/>
          </p:nvSpPr>
          <p:spPr>
            <a:xfrm>
              <a:off x="8580197" y="2133472"/>
              <a:ext cx="3211258" cy="408956"/>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3528">
                  <a:gradFill>
                    <a:gsLst>
                      <a:gs pos="2655">
                        <a:srgbClr val="FFFFFF"/>
                      </a:gs>
                      <a:gs pos="14159">
                        <a:srgbClr val="FFFFFF"/>
                      </a:gs>
                    </a:gsLst>
                    <a:lin ang="5400000" scaled="1"/>
                  </a:gradFill>
                  <a:latin typeface="Segoe UI Light"/>
                </a:rPr>
                <a:t>Certification</a:t>
              </a:r>
            </a:p>
          </p:txBody>
        </p:sp>
        <p:cxnSp>
          <p:nvCxnSpPr>
            <p:cNvPr id="33" name="Straight Connector 32">
              <a:extLst>
                <a:ext uri="{FF2B5EF4-FFF2-40B4-BE49-F238E27FC236}">
                  <a16:creationId xmlns:a16="http://schemas.microsoft.com/office/drawing/2014/main" id="{99981C0E-4161-46FF-AC92-E4321A9E2393}"/>
                </a:ext>
              </a:extLst>
            </p:cNvPr>
            <p:cNvCxnSpPr/>
            <p:nvPr/>
          </p:nvCxnSpPr>
          <p:spPr>
            <a:xfrm>
              <a:off x="8624210" y="4500939"/>
              <a:ext cx="365705" cy="0"/>
            </a:xfrm>
            <a:prstGeom prst="line">
              <a:avLst/>
            </a:prstGeom>
            <a:noFill/>
            <a:ln w="25400" cap="flat" cmpd="sng" algn="ctr">
              <a:solidFill>
                <a:srgbClr val="FFFFFF"/>
              </a:solidFill>
              <a:prstDash val="solid"/>
            </a:ln>
            <a:effectLst/>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029532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Staying Current</a:t>
            </a:r>
          </a:p>
        </p:txBody>
      </p:sp>
      <p:sp>
        <p:nvSpPr>
          <p:cNvPr id="3" name="Text Placeholder 2"/>
          <p:cNvSpPr>
            <a:spLocks noGrp="1"/>
          </p:cNvSpPr>
          <p:nvPr>
            <p:ph type="body" sz="quarter" idx="10"/>
          </p:nvPr>
        </p:nvSpPr>
        <p:spPr>
          <a:xfrm>
            <a:off x="269241" y="1738105"/>
            <a:ext cx="11651870" cy="3224721"/>
          </a:xfrm>
        </p:spPr>
        <p:txBody>
          <a:bodyPr vert="horz" wrap="square" lIns="146284" tIns="91427" rIns="146284" bIns="91427" rtlCol="0" anchor="t">
            <a:spAutoFit/>
          </a:bodyPr>
          <a:lstStyle/>
          <a:p>
            <a:pPr lvl="1"/>
            <a:r>
              <a:rPr lang="en-US" sz="5399"/>
              <a:t>	</a:t>
            </a:r>
            <a:r>
              <a:rPr lang="en-US" sz="5399">
                <a:latin typeface="+mj-lt"/>
              </a:rPr>
              <a:t>azure.com/</a:t>
            </a:r>
            <a:r>
              <a:rPr lang="en-US" sz="5399" b="1">
                <a:solidFill>
                  <a:schemeClr val="tx2"/>
                </a:solidFill>
              </a:rPr>
              <a:t>updates</a:t>
            </a:r>
          </a:p>
          <a:p>
            <a:pPr lvl="1"/>
            <a:r>
              <a:rPr lang="en-US" sz="5399"/>
              <a:t>	</a:t>
            </a:r>
            <a:r>
              <a:rPr lang="en-US" sz="5399">
                <a:latin typeface="+mj-lt"/>
              </a:rPr>
              <a:t>azure.com/</a:t>
            </a:r>
            <a:r>
              <a:rPr lang="en-US" sz="5399" b="1">
                <a:solidFill>
                  <a:schemeClr val="tx2"/>
                </a:solidFill>
              </a:rPr>
              <a:t>blog</a:t>
            </a:r>
          </a:p>
          <a:p>
            <a:pPr lvl="1"/>
            <a:r>
              <a:rPr lang="en-US" sz="5399"/>
              <a:t>	</a:t>
            </a:r>
            <a:r>
              <a:rPr lang="en-US" sz="5399">
                <a:latin typeface="+mj-lt"/>
              </a:rPr>
              <a:t>azure.com/</a:t>
            </a:r>
            <a:r>
              <a:rPr lang="en-US" sz="5399" b="1">
                <a:solidFill>
                  <a:schemeClr val="tx2"/>
                </a:solidFill>
              </a:rPr>
              <a:t>roadmap</a:t>
            </a:r>
          </a:p>
          <a:p>
            <a:r>
              <a:rPr lang="en-US" sz="2745"/>
              <a:t>	</a:t>
            </a:r>
            <a:endParaRPr lang="en-US" sz="5399" b="1">
              <a:solidFill>
                <a:schemeClr val="tx2"/>
              </a:solidFill>
              <a:latin typeface="+mn-lt"/>
              <a:cs typeface="Segoe UI Light"/>
            </a:endParaRPr>
          </a:p>
        </p:txBody>
      </p:sp>
      <p:sp>
        <p:nvSpPr>
          <p:cNvPr id="4" name="Slide Number Placeholder 3"/>
          <p:cNvSpPr>
            <a:spLocks noGrp="1"/>
          </p:cNvSpPr>
          <p:nvPr>
            <p:ph type="sldNum" sz="quarter" idx="4"/>
          </p:nvPr>
        </p:nvSpPr>
        <p:spPr/>
        <p:txBody>
          <a:bodyPr/>
          <a:lstStyle/>
          <a:p>
            <a:pPr defTabSz="914225">
              <a:defRPr/>
            </a:pPr>
            <a:fld id="{181750B2-C378-4896-80E6-341FDC8E0FED}" type="slidenum">
              <a:rPr lang="en-IN">
                <a:solidFill>
                  <a:srgbClr val="505050"/>
                </a:solidFill>
                <a:latin typeface="Segoe UI"/>
              </a:rPr>
              <a:pPr defTabSz="914225">
                <a:defRPr/>
              </a:pPr>
              <a:t>8</a:t>
            </a:fld>
            <a:endParaRPr lang="en-IN">
              <a:solidFill>
                <a:srgbClr val="505050"/>
              </a:solidFill>
              <a:latin typeface="Segoe UI"/>
            </a:endParaRPr>
          </a:p>
        </p:txBody>
      </p:sp>
    </p:spTree>
    <p:extLst>
      <p:ext uri="{BB962C8B-B14F-4D97-AF65-F5344CB8AC3E}">
        <p14:creationId xmlns:p14="http://schemas.microsoft.com/office/powerpoint/2010/main" val="12279268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18DED7-6FE6-4FA4-8890-517ECD6A6397}"/>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DC253E54-2E49-40B3-981B-7470FCCADB27}"/>
              </a:ext>
            </a:extLst>
          </p:cNvPr>
          <p:cNvSpPr txBox="1"/>
          <p:nvPr/>
        </p:nvSpPr>
        <p:spPr>
          <a:xfrm>
            <a:off x="278296" y="1447137"/>
            <a:ext cx="5645426" cy="560153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a:solidFill>
                  <a:schemeClr val="bg1"/>
                </a:solidFill>
              </a:rPr>
              <a:t>What is Big Data?</a:t>
            </a:r>
          </a:p>
          <a:p>
            <a:pPr marL="285750" indent="-285750">
              <a:lnSpc>
                <a:spcPct val="150000"/>
              </a:lnSpc>
              <a:buFont typeface="Arial" panose="020B0604020202020204" pitchFamily="34" charset="0"/>
              <a:buChar char="•"/>
            </a:pPr>
            <a:r>
              <a:rPr lang="en-US" sz="2800">
                <a:solidFill>
                  <a:schemeClr val="bg1"/>
                </a:solidFill>
              </a:rPr>
              <a:t>Traditional RDBMS Architectures </a:t>
            </a:r>
          </a:p>
          <a:p>
            <a:pPr marL="285750" indent="-285750">
              <a:lnSpc>
                <a:spcPct val="150000"/>
              </a:lnSpc>
              <a:buFont typeface="Arial" panose="020B0604020202020204" pitchFamily="34" charset="0"/>
              <a:buChar char="•"/>
            </a:pPr>
            <a:r>
              <a:rPr lang="en-US" sz="2800">
                <a:solidFill>
                  <a:schemeClr val="bg1"/>
                </a:solidFill>
              </a:rPr>
              <a:t>Big Data Architectures</a:t>
            </a:r>
          </a:p>
          <a:p>
            <a:pPr marL="752121" lvl="1" indent="-285750">
              <a:buFont typeface="Arial" panose="020B0604020202020204" pitchFamily="34" charset="0"/>
              <a:buChar char="•"/>
            </a:pPr>
            <a:r>
              <a:rPr lang="en-US" sz="2000">
                <a:solidFill>
                  <a:schemeClr val="bg1"/>
                </a:solidFill>
              </a:rPr>
              <a:t>SMP vs MPP</a:t>
            </a:r>
          </a:p>
          <a:p>
            <a:pPr marL="752121" lvl="1" indent="-285750">
              <a:buFont typeface="Arial" panose="020B0604020202020204" pitchFamily="34" charset="0"/>
              <a:buChar char="•"/>
            </a:pPr>
            <a:r>
              <a:rPr lang="en-US" sz="2000">
                <a:solidFill>
                  <a:schemeClr val="bg1"/>
                </a:solidFill>
              </a:rPr>
              <a:t>Hadoop</a:t>
            </a:r>
          </a:p>
          <a:p>
            <a:pPr marL="752121" lvl="1" indent="-285750">
              <a:buFont typeface="Arial" panose="020B0604020202020204" pitchFamily="34" charset="0"/>
              <a:buChar char="•"/>
            </a:pPr>
            <a:r>
              <a:rPr lang="en-US" sz="2000">
                <a:solidFill>
                  <a:schemeClr val="bg1"/>
                </a:solidFill>
              </a:rPr>
              <a:t>Data Lakes</a:t>
            </a:r>
          </a:p>
          <a:p>
            <a:pPr marL="752121" lvl="1" indent="-285750">
              <a:buFont typeface="Arial" panose="020B0604020202020204" pitchFamily="34" charset="0"/>
              <a:buChar char="•"/>
            </a:pPr>
            <a:r>
              <a:rPr lang="en-US" sz="2000">
                <a:solidFill>
                  <a:schemeClr val="bg1"/>
                </a:solidFill>
              </a:rPr>
              <a:t>Lambda architecture</a:t>
            </a:r>
          </a:p>
          <a:p>
            <a:pPr marL="752121" lvl="1" indent="-285750">
              <a:buFont typeface="Arial" panose="020B0604020202020204" pitchFamily="34" charset="0"/>
              <a:buChar char="•"/>
            </a:pPr>
            <a:r>
              <a:rPr lang="en-US" sz="2000">
                <a:solidFill>
                  <a:schemeClr val="bg1"/>
                </a:solidFill>
              </a:rPr>
              <a:t>NoSQL</a:t>
            </a:r>
          </a:p>
          <a:p>
            <a:pPr marL="285750" indent="-285750">
              <a:lnSpc>
                <a:spcPct val="150000"/>
              </a:lnSpc>
              <a:buFont typeface="Arial" panose="020B0604020202020204" pitchFamily="34" charset="0"/>
              <a:buChar char="•"/>
            </a:pPr>
            <a:r>
              <a:rPr lang="en-US" sz="2800">
                <a:solidFill>
                  <a:schemeClr val="bg1"/>
                </a:solidFill>
              </a:rPr>
              <a:t>Why Cloud for Big Data</a:t>
            </a:r>
          </a:p>
          <a:p>
            <a:pPr marL="752121" lvl="1" indent="-285750">
              <a:lnSpc>
                <a:spcPct val="150000"/>
              </a:lnSpc>
              <a:buFont typeface="Arial" panose="020B0604020202020204" pitchFamily="34" charset="0"/>
              <a:buChar char="•"/>
            </a:pPr>
            <a:r>
              <a:rPr lang="en-US" sz="2000">
                <a:solidFill>
                  <a:schemeClr val="bg1"/>
                </a:solidFill>
              </a:rPr>
              <a:t>Mapping to Azure Services</a:t>
            </a:r>
          </a:p>
          <a:p>
            <a:pPr marL="285750" indent="-285750">
              <a:lnSpc>
                <a:spcPct val="150000"/>
              </a:lnSpc>
              <a:buFont typeface="Arial" panose="020B0604020202020204" pitchFamily="34" charset="0"/>
              <a:buChar char="•"/>
            </a:pPr>
            <a:r>
              <a:rPr lang="en-US" sz="2800">
                <a:solidFill>
                  <a:schemeClr val="bg1"/>
                </a:solidFill>
              </a:rPr>
              <a:t>Questions and Wrap Up</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3076786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WxIpEoCWEEWdbyWh4tPL0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PI1byjBkR0C6IZy2YASOj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0JeHoroEdkWDhmzHUKCxy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B.9jMNiwNEaB.UYgDeK_y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9Izppt1v4kiZ.lOfzfZ9P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7q1l5BbPxEKx9chejH.Ye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sUVeEzlHfUqcYnv.pS.KL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B0A4.d4ZVkq0ymVv4qSp4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TfD7BH2tk2958aunAjmu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w.avOMwFQkWDwtu2_85i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SDZi3nemNUmdO2DM5ZLtO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Zpsb1akxkGEnhV4SD_F5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U2hQalmDe0yAutBNASqa8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HMxjfPwdUussPGIfDqe6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9zcjc1yMkaVgrEH1eaZ6A"/>
</p:tagLst>
</file>

<file path=ppt/theme/theme1.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WPC2010_breakout_arcguide[1]">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4.xml><?xml version="1.0" encoding="utf-8"?>
<a:theme xmlns:a="http://schemas.openxmlformats.org/drawingml/2006/main" name="Server and Cloud 2013">
  <a:themeElements>
    <a:clrScheme name="Big Data">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w="3175">
          <a:solidFill>
            <a:schemeClr val="accent3"/>
          </a:solidFill>
        </a:ln>
      </a:spPr>
      <a:bodyPr lIns="182880" tIns="137160" rIns="91440" bIns="91440" rtlCol="0" anchor="t"/>
      <a:lstStyle>
        <a:defPPr defTabSz="914009" fontAlgn="base">
          <a:spcBef>
            <a:spcPct val="0"/>
          </a:spcBef>
          <a:spcAft>
            <a:spcPct val="0"/>
          </a:spcAft>
          <a:defRPr sz="2000" dirty="0">
            <a:solidFill>
              <a:schemeClr val="bg1"/>
            </a:solidFill>
            <a:ea typeface="Segoe UI" pitchFamily="34" charset="0"/>
            <a:cs typeface="Segoe UI"/>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98578CE-F1E0-4AB0-9747-6285B918F424}" vid="{130B7122-A3FF-4234-A365-4AC950501465}"/>
    </a:ext>
  </a:extLst>
</a:theme>
</file>

<file path=ppt/theme/theme5.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6.xml><?xml version="1.0" encoding="utf-8"?>
<a:theme xmlns:a="http://schemas.openxmlformats.org/drawingml/2006/main" name="1_ISV temp">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8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9.xml><?xml version="1.0" encoding="utf-8"?>
<a:theme xmlns:a="http://schemas.openxmlformats.org/drawingml/2006/main" name="1_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DCIM309-DRAFT" id="{67CF157C-4C1C-44BF-9941-CFBB96743620}" vid="{2AD3B8AC-72A9-4203-B6E2-558D3D11B320}"/>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3.xml><?xml version="1.0" encoding="utf-8"?>
<a:themeOverride xmlns:a="http://schemas.openxmlformats.org/drawingml/2006/main">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themeOverride>
</file>

<file path=ppt/theme/themeOverride4.xml><?xml version="1.0" encoding="utf-8"?>
<a:themeOverride xmlns:a="http://schemas.openxmlformats.org/drawingml/2006/main">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themeOverride>
</file>

<file path=ppt/theme/themeOverride5.xml><?xml version="1.0" encoding="utf-8"?>
<a:themeOverride xmlns:a="http://schemas.openxmlformats.org/drawingml/2006/main">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4983.0">
  <timings duration="28260"/>
</athena>
</file>

<file path=customXml/item2.xml><?xml version="1.0" encoding="utf-8"?>
<athena xmlns="http://schemas.microsoft.com/edu/athena" version="0.1.4983.0">
  <timings duration="40683">
    <event time="583" type="OnNext" clickIndex="0" wacClickIndex="1"/>
  </timings>
</athena>
</file>

<file path=customXml/itemProps1.xml><?xml version="1.0" encoding="utf-8"?>
<ds:datastoreItem xmlns:ds="http://schemas.openxmlformats.org/officeDocument/2006/customXml" ds:itemID="{F719E6F0-AAF0-4E9E-92D5-19D72A135E85}">
  <ds:schemaRefs>
    <ds:schemaRef ds:uri="http://schemas.microsoft.com/edu/athena"/>
  </ds:schemaRefs>
</ds:datastoreItem>
</file>

<file path=customXml/itemProps2.xml><?xml version="1.0" encoding="utf-8"?>
<ds:datastoreItem xmlns:ds="http://schemas.openxmlformats.org/officeDocument/2006/customXml" ds:itemID="{93B53B0C-D052-417A-864C-A35C275F79DD}">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0</TotalTime>
  <Words>2047</Words>
  <Application>Microsoft Office PowerPoint</Application>
  <PresentationFormat>Widescreen</PresentationFormat>
  <Paragraphs>458</Paragraphs>
  <Slides>37</Slides>
  <Notes>34</Notes>
  <HiddenSlides>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1</vt:i4>
      </vt:variant>
      <vt:variant>
        <vt:lpstr>Slide Titles</vt:lpstr>
      </vt:variant>
      <vt:variant>
        <vt:i4>37</vt:i4>
      </vt:variant>
    </vt:vector>
  </HeadingPairs>
  <TitlesOfParts>
    <vt:vector size="58" baseType="lpstr">
      <vt:lpstr>Arial</vt:lpstr>
      <vt:lpstr>Calibri</vt:lpstr>
      <vt:lpstr>Comic Sans MS</vt:lpstr>
      <vt:lpstr>Consolas</vt:lpstr>
      <vt:lpstr>Segoe</vt:lpstr>
      <vt:lpstr>Segoe Light</vt:lpstr>
      <vt:lpstr>Segoe UI</vt:lpstr>
      <vt:lpstr>Segoe UI Light</vt:lpstr>
      <vt:lpstr>Segoe UI Semibold</vt:lpstr>
      <vt:lpstr>Segoe UI Semilight</vt:lpstr>
      <vt:lpstr>Wingdings</vt:lpstr>
      <vt:lpstr>1_5-50033_TR23_BO_CT_Template</vt:lpstr>
      <vt:lpstr>2_STB Conversations 2013</vt:lpstr>
      <vt:lpstr>WPC2010_breakout_arcguide[1]</vt:lpstr>
      <vt:lpstr>Server and Cloud 2013</vt:lpstr>
      <vt:lpstr>5-50173_Microsoft_Ready_Light_Template</vt:lpstr>
      <vt:lpstr>1_ISV temp</vt:lpstr>
      <vt:lpstr>1_STB Conversations 2013</vt:lpstr>
      <vt:lpstr>8_WHITE TEMPLATE</vt:lpstr>
      <vt:lpstr>1_SharePoint Template 2012 - White Background</vt:lpstr>
      <vt:lpstr>think-cell Slide</vt:lpstr>
      <vt:lpstr>Demystifying Big Data Technologies and Solutions for the Cloud</vt:lpstr>
      <vt:lpstr>Agenda</vt:lpstr>
      <vt:lpstr>Rochester User Group Charter</vt:lpstr>
      <vt:lpstr>Introduction of first timers</vt:lpstr>
      <vt:lpstr>Upcoming Events</vt:lpstr>
      <vt:lpstr>Upcoming Events</vt:lpstr>
      <vt:lpstr>PowerPoint Presentation</vt:lpstr>
      <vt:lpstr>Staying Current</vt:lpstr>
      <vt:lpstr>PowerPoint Presentation</vt:lpstr>
      <vt:lpstr>What is Big Data?</vt:lpstr>
      <vt:lpstr>Big Data Architectures</vt:lpstr>
      <vt:lpstr>Traditional RDBMS Workloads</vt:lpstr>
      <vt:lpstr>Basic Analytics Architecture</vt:lpstr>
      <vt:lpstr> </vt:lpstr>
      <vt:lpstr>Evolution of Big Data into DW solutions</vt:lpstr>
      <vt:lpstr>SMP vs MPP</vt:lpstr>
      <vt:lpstr>MPP Logical Overview</vt:lpstr>
      <vt:lpstr>Evolution of Big Data into DW solutions</vt:lpstr>
      <vt:lpstr>Evolution of Big Data into DW solutions</vt:lpstr>
      <vt:lpstr>Evolution of Big Data into DW solutions</vt:lpstr>
      <vt:lpstr>HDFS</vt:lpstr>
      <vt:lpstr>MapReduce</vt:lpstr>
      <vt:lpstr>Data lake is the center of a big data solution</vt:lpstr>
      <vt:lpstr>Data Analysis Paradigm Shift</vt:lpstr>
      <vt:lpstr>Comparing Data Warehousing and Data Lake</vt:lpstr>
      <vt:lpstr>What about Velocity?</vt:lpstr>
      <vt:lpstr>Components of a Big Data Architecture</vt:lpstr>
      <vt:lpstr>Event Ingestion Patterns</vt:lpstr>
      <vt:lpstr>Why Cloud for Big Data?</vt:lpstr>
      <vt:lpstr>Benefits of the cloud</vt:lpstr>
      <vt:lpstr>PowerPoint Presentation</vt:lpstr>
      <vt:lpstr>Azure Services for Big Data</vt:lpstr>
      <vt:lpstr>Azure Services for Batch Processing</vt:lpstr>
      <vt:lpstr>Azure Services for Stream Processing</vt:lpstr>
      <vt:lpstr>Real time advanced analytics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2019-04-04T20:50:26Z</dcterms:modified>
</cp:coreProperties>
</file>